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75" d="100"/>
          <a:sy n="75" d="100"/>
        </p:scale>
        <p:origin x="1662"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9307B-3130-45B0-A3DA-D26DA54749CA}" type="doc">
      <dgm:prSet loTypeId="urn:microsoft.com/office/officeart/2018/2/layout/IconLabelList" loCatId="icon" qsTypeId="urn:microsoft.com/office/officeart/2005/8/quickstyle/simple1" qsCatId="simple" csTypeId="urn:microsoft.com/office/officeart/2005/8/colors/colorful4" csCatId="colorful" phldr="1"/>
      <dgm:spPr/>
      <dgm:t>
        <a:bodyPr/>
        <a:lstStyle/>
        <a:p>
          <a:endParaRPr lang="en-US"/>
        </a:p>
      </dgm:t>
    </dgm:pt>
    <dgm:pt modelId="{DD17D97C-A734-4141-B7CC-E96386A75D83}">
      <dgm:prSet custT="1"/>
      <dgm:spPr/>
      <dgm:t>
        <a:bodyPr/>
        <a:lstStyle/>
        <a:p>
          <a:pPr>
            <a:lnSpc>
              <a:spcPct val="100000"/>
            </a:lnSpc>
          </a:pPr>
          <a:r>
            <a:rPr lang="en-US" sz="1600" b="0" i="0" dirty="0"/>
            <a:t>Adopting an Emergency Ordinance declaring a Climate Action Emergency</a:t>
          </a:r>
          <a:endParaRPr lang="en-US" sz="1600" dirty="0"/>
        </a:p>
      </dgm:t>
    </dgm:pt>
    <dgm:pt modelId="{CFD9950D-B519-4BC7-8EF5-13581E62A3B5}" type="parTrans" cxnId="{5C11B065-130C-42C2-891D-F01143B0A569}">
      <dgm:prSet/>
      <dgm:spPr/>
      <dgm:t>
        <a:bodyPr/>
        <a:lstStyle/>
        <a:p>
          <a:endParaRPr lang="en-US"/>
        </a:p>
      </dgm:t>
    </dgm:pt>
    <dgm:pt modelId="{5E072C81-5E90-4349-A419-43E6EFA9E04D}" type="sibTrans" cxnId="{5C11B065-130C-42C2-891D-F01143B0A569}">
      <dgm:prSet/>
      <dgm:spPr/>
      <dgm:t>
        <a:bodyPr/>
        <a:lstStyle/>
        <a:p>
          <a:endParaRPr lang="en-US"/>
        </a:p>
      </dgm:t>
    </dgm:pt>
    <dgm:pt modelId="{7C439304-4037-451B-8AAD-166337B9E76C}">
      <dgm:prSet custT="1"/>
      <dgm:spPr/>
      <dgm:t>
        <a:bodyPr/>
        <a:lstStyle/>
        <a:p>
          <a:pPr>
            <a:lnSpc>
              <a:spcPct val="100000"/>
            </a:lnSpc>
          </a:pPr>
          <a:r>
            <a:rPr lang="en-US" sz="1600" b="0" i="0" dirty="0"/>
            <a:t>Considering a moratorium or other temporary regulations prohibiting gas stations while permanent regulations are drafted</a:t>
          </a:r>
          <a:endParaRPr lang="en-US" sz="1600" dirty="0"/>
        </a:p>
      </dgm:t>
    </dgm:pt>
    <dgm:pt modelId="{6BD2876C-ACF8-4BF5-BB86-C1A017B737F9}" type="parTrans" cxnId="{755FD4B4-75FC-4E5E-8816-BD4C4B4B4648}">
      <dgm:prSet/>
      <dgm:spPr/>
      <dgm:t>
        <a:bodyPr/>
        <a:lstStyle/>
        <a:p>
          <a:endParaRPr lang="en-US"/>
        </a:p>
      </dgm:t>
    </dgm:pt>
    <dgm:pt modelId="{83092E4B-485A-43F6-8E8A-6E0AF1ED08AD}" type="sibTrans" cxnId="{755FD4B4-75FC-4E5E-8816-BD4C4B4B4648}">
      <dgm:prSet/>
      <dgm:spPr/>
      <dgm:t>
        <a:bodyPr/>
        <a:lstStyle/>
        <a:p>
          <a:endParaRPr lang="en-US"/>
        </a:p>
      </dgm:t>
    </dgm:pt>
    <dgm:pt modelId="{4EEBBF11-225E-4846-A78C-AF7C6117850E}">
      <dgm:prSet custT="1"/>
      <dgm:spPr/>
      <dgm:t>
        <a:bodyPr/>
        <a:lstStyle/>
        <a:p>
          <a:pPr>
            <a:lnSpc>
              <a:spcPct val="100000"/>
            </a:lnSpc>
          </a:pPr>
          <a:r>
            <a:rPr lang="en-US" sz="1600" b="0" i="0" dirty="0"/>
            <a:t>Conducting public outreach to determine public support for a permanent ban on service and fueling stations that use fossil fuels. </a:t>
          </a:r>
          <a:endParaRPr lang="en-US" sz="1600" dirty="0"/>
        </a:p>
      </dgm:t>
    </dgm:pt>
    <dgm:pt modelId="{23A16845-11E7-42CD-90A8-55B74223FB4A}" type="parTrans" cxnId="{20E6BB15-70D5-487A-B9FF-8C8C07DA976D}">
      <dgm:prSet/>
      <dgm:spPr/>
      <dgm:t>
        <a:bodyPr/>
        <a:lstStyle/>
        <a:p>
          <a:endParaRPr lang="en-US"/>
        </a:p>
      </dgm:t>
    </dgm:pt>
    <dgm:pt modelId="{8844429F-EB77-4232-B523-E0C4FB010188}" type="sibTrans" cxnId="{20E6BB15-70D5-487A-B9FF-8C8C07DA976D}">
      <dgm:prSet/>
      <dgm:spPr/>
      <dgm:t>
        <a:bodyPr/>
        <a:lstStyle/>
        <a:p>
          <a:endParaRPr lang="en-US"/>
        </a:p>
      </dgm:t>
    </dgm:pt>
    <dgm:pt modelId="{6A35A2B0-DABD-4F31-98A1-FC3113998292}">
      <dgm:prSet custT="1"/>
      <dgm:spPr/>
      <dgm:t>
        <a:bodyPr/>
        <a:lstStyle/>
        <a:p>
          <a:pPr>
            <a:lnSpc>
              <a:spcPct val="100000"/>
            </a:lnSpc>
          </a:pPr>
          <a:r>
            <a:rPr lang="en-US" sz="1600" b="0" i="0" dirty="0"/>
            <a:t>Addressing issues such as creating legal non-conforming land uses, determining the extent of improvements existing fueling stations may undergo, and incentivizing the transition to alternative fuels</a:t>
          </a:r>
          <a:endParaRPr lang="en-US" sz="1600" dirty="0"/>
        </a:p>
      </dgm:t>
    </dgm:pt>
    <dgm:pt modelId="{F441DA13-2417-4D6D-B3BD-57DF11611282}" type="parTrans" cxnId="{319348D5-E01D-4431-841A-EF1450C436CE}">
      <dgm:prSet/>
      <dgm:spPr/>
      <dgm:t>
        <a:bodyPr/>
        <a:lstStyle/>
        <a:p>
          <a:endParaRPr lang="en-US"/>
        </a:p>
      </dgm:t>
    </dgm:pt>
    <dgm:pt modelId="{EFAE1619-C846-4CC0-A832-EF287C9B1032}" type="sibTrans" cxnId="{319348D5-E01D-4431-841A-EF1450C436CE}">
      <dgm:prSet/>
      <dgm:spPr/>
      <dgm:t>
        <a:bodyPr/>
        <a:lstStyle/>
        <a:p>
          <a:endParaRPr lang="en-US"/>
        </a:p>
      </dgm:t>
    </dgm:pt>
    <dgm:pt modelId="{358EC89C-0888-4A21-8826-251A6CC9A83E}">
      <dgm:prSet custT="1"/>
      <dgm:spPr/>
      <dgm:t>
        <a:bodyPr/>
        <a:lstStyle/>
        <a:p>
          <a:pPr>
            <a:lnSpc>
              <a:spcPct val="100000"/>
            </a:lnSpc>
          </a:pPr>
          <a:r>
            <a:rPr lang="en-US" sz="1600" b="0" i="0" dirty="0"/>
            <a:t>Initiating a Zoning Ordinance Text Amendment to ban new, expanded, reconstructed, or relocated gas stations, updating fueling station definitions, addressing legal non-conforming uses, and promoting alternative fuels.</a:t>
          </a:r>
          <a:endParaRPr lang="en-US" sz="1600" dirty="0"/>
        </a:p>
      </dgm:t>
    </dgm:pt>
    <dgm:pt modelId="{BBFD8DC1-0F77-4C25-99F0-948E262C3AB3}" type="parTrans" cxnId="{D66A73E9-B26E-4D4C-B74C-1B6F1C2F1D06}">
      <dgm:prSet/>
      <dgm:spPr/>
      <dgm:t>
        <a:bodyPr/>
        <a:lstStyle/>
        <a:p>
          <a:endParaRPr lang="en-US"/>
        </a:p>
      </dgm:t>
    </dgm:pt>
    <dgm:pt modelId="{A001BCBE-56CE-494B-ADF0-1E18906D3E80}" type="sibTrans" cxnId="{D66A73E9-B26E-4D4C-B74C-1B6F1C2F1D06}">
      <dgm:prSet/>
      <dgm:spPr/>
      <dgm:t>
        <a:bodyPr/>
        <a:lstStyle/>
        <a:p>
          <a:endParaRPr lang="en-US"/>
        </a:p>
      </dgm:t>
    </dgm:pt>
    <dgm:pt modelId="{0177A9A6-A74C-40C4-AE55-3263DE127FA8}">
      <dgm:prSet custT="1"/>
      <dgm:spPr/>
      <dgm:t>
        <a:bodyPr/>
        <a:lstStyle/>
        <a:p>
          <a:pPr>
            <a:lnSpc>
              <a:spcPct val="100000"/>
            </a:lnSpc>
          </a:pPr>
          <a:r>
            <a:rPr lang="en-US" sz="1600" b="0" i="0" dirty="0"/>
            <a:t>Initiating a General Plan/Specific Plan Amendment to provide internal consistency in addressing the Climate Action Emergency and complement the Zoning Ordinance Text Amendment.</a:t>
          </a:r>
          <a:endParaRPr lang="en-US" sz="1600" dirty="0"/>
        </a:p>
      </dgm:t>
    </dgm:pt>
    <dgm:pt modelId="{5CC995C2-BE1E-47C3-9777-67F7FD2C039C}" type="parTrans" cxnId="{C7AEE39C-15C8-4ACB-9D86-CD3EFEA939D5}">
      <dgm:prSet/>
      <dgm:spPr/>
      <dgm:t>
        <a:bodyPr/>
        <a:lstStyle/>
        <a:p>
          <a:endParaRPr lang="en-US"/>
        </a:p>
      </dgm:t>
    </dgm:pt>
    <dgm:pt modelId="{1F0460C5-63FB-436E-8025-627C7700CF8D}" type="sibTrans" cxnId="{C7AEE39C-15C8-4ACB-9D86-CD3EFEA939D5}">
      <dgm:prSet/>
      <dgm:spPr/>
      <dgm:t>
        <a:bodyPr/>
        <a:lstStyle/>
        <a:p>
          <a:endParaRPr lang="en-US"/>
        </a:p>
      </dgm:t>
    </dgm:pt>
    <dgm:pt modelId="{62A65832-4B39-439C-BBB4-6E5AA886A519}">
      <dgm:prSet custT="1"/>
      <dgm:spPr/>
      <dgm:t>
        <a:bodyPr/>
        <a:lstStyle/>
        <a:p>
          <a:pPr>
            <a:lnSpc>
              <a:spcPct val="100000"/>
            </a:lnSpc>
          </a:pPr>
          <a:r>
            <a:rPr lang="en-US" sz="1600" b="0" i="0" dirty="0"/>
            <a:t>Completing the public review process, including workshops, PC recommendation, and City Council adoption.</a:t>
          </a:r>
          <a:endParaRPr lang="en-US" sz="1600" dirty="0"/>
        </a:p>
      </dgm:t>
    </dgm:pt>
    <dgm:pt modelId="{EF4DFE40-9F0F-4D87-A069-CA725EAA9F1C}" type="parTrans" cxnId="{8C2F841E-74CC-4701-874D-750A71D080D0}">
      <dgm:prSet/>
      <dgm:spPr/>
      <dgm:t>
        <a:bodyPr/>
        <a:lstStyle/>
        <a:p>
          <a:endParaRPr lang="en-US"/>
        </a:p>
      </dgm:t>
    </dgm:pt>
    <dgm:pt modelId="{2AF82348-F337-493D-8D28-3D3872C02802}" type="sibTrans" cxnId="{8C2F841E-74CC-4701-874D-750A71D080D0}">
      <dgm:prSet/>
      <dgm:spPr/>
      <dgm:t>
        <a:bodyPr/>
        <a:lstStyle/>
        <a:p>
          <a:endParaRPr lang="en-US"/>
        </a:p>
      </dgm:t>
    </dgm:pt>
    <dgm:pt modelId="{6F45341E-38F8-4788-8761-356FCC7A856C}" type="pres">
      <dgm:prSet presAssocID="{8B29307B-3130-45B0-A3DA-D26DA54749CA}" presName="root" presStyleCnt="0">
        <dgm:presLayoutVars>
          <dgm:dir/>
          <dgm:resizeHandles val="exact"/>
        </dgm:presLayoutVars>
      </dgm:prSet>
      <dgm:spPr/>
    </dgm:pt>
    <dgm:pt modelId="{A0E4DE98-FF32-4552-8A06-A40C2FA25533}" type="pres">
      <dgm:prSet presAssocID="{DD17D97C-A734-4141-B7CC-E96386A75D83}" presName="compNode" presStyleCnt="0"/>
      <dgm:spPr/>
    </dgm:pt>
    <dgm:pt modelId="{EA70B0D2-CC0A-490D-B9E9-9AD0E18C337E}" type="pres">
      <dgm:prSet presAssocID="{DD17D97C-A734-4141-B7CC-E96386A75D83}"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arth globe: Americas with solid fill"/>
        </a:ext>
      </dgm:extLst>
    </dgm:pt>
    <dgm:pt modelId="{9F26A560-4B53-4CDB-B99F-564A97F8D662}" type="pres">
      <dgm:prSet presAssocID="{DD17D97C-A734-4141-B7CC-E96386A75D83}" presName="spaceRect" presStyleCnt="0"/>
      <dgm:spPr/>
    </dgm:pt>
    <dgm:pt modelId="{326681F1-77CF-4E20-BD69-0787C7172246}" type="pres">
      <dgm:prSet presAssocID="{DD17D97C-A734-4141-B7CC-E96386A75D83}" presName="textRect" presStyleLbl="revTx" presStyleIdx="0" presStyleCnt="7">
        <dgm:presLayoutVars>
          <dgm:chMax val="1"/>
          <dgm:chPref val="1"/>
        </dgm:presLayoutVars>
      </dgm:prSet>
      <dgm:spPr/>
    </dgm:pt>
    <dgm:pt modelId="{8F0EE0F3-4B44-4768-919A-CA81130CE8C9}" type="pres">
      <dgm:prSet presAssocID="{5E072C81-5E90-4349-A419-43E6EFA9E04D}" presName="sibTrans" presStyleCnt="0"/>
      <dgm:spPr/>
    </dgm:pt>
    <dgm:pt modelId="{F0546CDE-7318-4A36-9AD8-44B14E8C07D4}" type="pres">
      <dgm:prSet presAssocID="{7C439304-4037-451B-8AAD-166337B9E76C}" presName="compNode" presStyleCnt="0"/>
      <dgm:spPr/>
    </dgm:pt>
    <dgm:pt modelId="{15ECB597-ED6C-4395-9EA8-1AEF41AF9EDC}" type="pres">
      <dgm:prSet presAssocID="{7C439304-4037-451B-8AAD-166337B9E76C}"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op with solid fill"/>
        </a:ext>
      </dgm:extLst>
    </dgm:pt>
    <dgm:pt modelId="{2385FCAB-EB3D-4D90-830B-83A60506589F}" type="pres">
      <dgm:prSet presAssocID="{7C439304-4037-451B-8AAD-166337B9E76C}" presName="spaceRect" presStyleCnt="0"/>
      <dgm:spPr/>
    </dgm:pt>
    <dgm:pt modelId="{55125913-04BC-4DEA-992E-7F1BB28E9F11}" type="pres">
      <dgm:prSet presAssocID="{7C439304-4037-451B-8AAD-166337B9E76C}" presName="textRect" presStyleLbl="revTx" presStyleIdx="1" presStyleCnt="7">
        <dgm:presLayoutVars>
          <dgm:chMax val="1"/>
          <dgm:chPref val="1"/>
        </dgm:presLayoutVars>
      </dgm:prSet>
      <dgm:spPr/>
    </dgm:pt>
    <dgm:pt modelId="{92999996-9773-47C2-A13B-C51732973916}" type="pres">
      <dgm:prSet presAssocID="{83092E4B-485A-43F6-8E8A-6E0AF1ED08AD}" presName="sibTrans" presStyleCnt="0"/>
      <dgm:spPr/>
    </dgm:pt>
    <dgm:pt modelId="{D95FA41A-2818-4FA2-88AA-D4C22C019D34}" type="pres">
      <dgm:prSet presAssocID="{4EEBBF11-225E-4846-A78C-AF7C6117850E}" presName="compNode" presStyleCnt="0"/>
      <dgm:spPr/>
    </dgm:pt>
    <dgm:pt modelId="{9C4E5044-4599-4421-9A26-261BB2C61A13}" type="pres">
      <dgm:prSet presAssocID="{4EEBBF11-225E-4846-A78C-AF7C6117850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uel with solid fill"/>
        </a:ext>
      </dgm:extLst>
    </dgm:pt>
    <dgm:pt modelId="{04E415B7-48B2-4B5A-950C-B1F400753C5F}" type="pres">
      <dgm:prSet presAssocID="{4EEBBF11-225E-4846-A78C-AF7C6117850E}" presName="spaceRect" presStyleCnt="0"/>
      <dgm:spPr/>
    </dgm:pt>
    <dgm:pt modelId="{96EA5188-E10B-42F5-BBA0-75C762253940}" type="pres">
      <dgm:prSet presAssocID="{4EEBBF11-225E-4846-A78C-AF7C6117850E}" presName="textRect" presStyleLbl="revTx" presStyleIdx="2" presStyleCnt="7">
        <dgm:presLayoutVars>
          <dgm:chMax val="1"/>
          <dgm:chPref val="1"/>
        </dgm:presLayoutVars>
      </dgm:prSet>
      <dgm:spPr/>
    </dgm:pt>
    <dgm:pt modelId="{805171E4-2F89-4D85-8112-BE99C34EF611}" type="pres">
      <dgm:prSet presAssocID="{8844429F-EB77-4232-B523-E0C4FB010188}" presName="sibTrans" presStyleCnt="0"/>
      <dgm:spPr/>
    </dgm:pt>
    <dgm:pt modelId="{4164AB1B-F604-48F3-A83B-40BF299B06BF}" type="pres">
      <dgm:prSet presAssocID="{6A35A2B0-DABD-4F31-98A1-FC3113998292}" presName="compNode" presStyleCnt="0"/>
      <dgm:spPr/>
    </dgm:pt>
    <dgm:pt modelId="{ED985178-5CF7-4E56-B00E-5F771F0C44C3}" type="pres">
      <dgm:prSet presAssocID="{6A35A2B0-DABD-4F31-98A1-FC3113998292}"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lectric car with solid fill"/>
        </a:ext>
      </dgm:extLst>
    </dgm:pt>
    <dgm:pt modelId="{BA9C0FA7-65C7-4C26-ADDA-E301E0DB41DE}" type="pres">
      <dgm:prSet presAssocID="{6A35A2B0-DABD-4F31-98A1-FC3113998292}" presName="spaceRect" presStyleCnt="0"/>
      <dgm:spPr/>
    </dgm:pt>
    <dgm:pt modelId="{6A49C663-3995-47AE-82FA-D567BDB3B4F7}" type="pres">
      <dgm:prSet presAssocID="{6A35A2B0-DABD-4F31-98A1-FC3113998292}" presName="textRect" presStyleLbl="revTx" presStyleIdx="3" presStyleCnt="7">
        <dgm:presLayoutVars>
          <dgm:chMax val="1"/>
          <dgm:chPref val="1"/>
        </dgm:presLayoutVars>
      </dgm:prSet>
      <dgm:spPr/>
    </dgm:pt>
    <dgm:pt modelId="{BAD7D1DB-B2B4-4A28-8459-9344812E5910}" type="pres">
      <dgm:prSet presAssocID="{EFAE1619-C846-4CC0-A832-EF287C9B1032}" presName="sibTrans" presStyleCnt="0"/>
      <dgm:spPr/>
    </dgm:pt>
    <dgm:pt modelId="{5DDFF814-5417-4400-A8C4-D035AAF8DD23}" type="pres">
      <dgm:prSet presAssocID="{358EC89C-0888-4A21-8826-251A6CC9A83E}" presName="compNode" presStyleCnt="0"/>
      <dgm:spPr/>
    </dgm:pt>
    <dgm:pt modelId="{4E9044EA-AD20-45EF-8271-79C29D40AAE8}" type="pres">
      <dgm:prSet presAssocID="{358EC89C-0888-4A21-8826-251A6CC9A83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Judge"/>
        </a:ext>
      </dgm:extLst>
    </dgm:pt>
    <dgm:pt modelId="{FBCFE968-9186-461B-BF6F-91940401C9FF}" type="pres">
      <dgm:prSet presAssocID="{358EC89C-0888-4A21-8826-251A6CC9A83E}" presName="spaceRect" presStyleCnt="0"/>
      <dgm:spPr/>
    </dgm:pt>
    <dgm:pt modelId="{B636FD0F-A74E-4D13-A00E-45B32A609990}" type="pres">
      <dgm:prSet presAssocID="{358EC89C-0888-4A21-8826-251A6CC9A83E}" presName="textRect" presStyleLbl="revTx" presStyleIdx="4" presStyleCnt="7">
        <dgm:presLayoutVars>
          <dgm:chMax val="1"/>
          <dgm:chPref val="1"/>
        </dgm:presLayoutVars>
      </dgm:prSet>
      <dgm:spPr/>
    </dgm:pt>
    <dgm:pt modelId="{78186F13-3264-4CCE-B615-1E13D9B23891}" type="pres">
      <dgm:prSet presAssocID="{A001BCBE-56CE-494B-ADF0-1E18906D3E80}" presName="sibTrans" presStyleCnt="0"/>
      <dgm:spPr/>
    </dgm:pt>
    <dgm:pt modelId="{92D02F1C-8A7A-441D-89E6-9F63FB6708B1}" type="pres">
      <dgm:prSet presAssocID="{0177A9A6-A74C-40C4-AE55-3263DE127FA8}" presName="compNode" presStyleCnt="0"/>
      <dgm:spPr/>
    </dgm:pt>
    <dgm:pt modelId="{FAF8A078-95B8-4084-9720-7431B3ADD856}" type="pres">
      <dgm:prSet presAssocID="{0177A9A6-A74C-40C4-AE55-3263DE127FA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resentation with Checklist"/>
        </a:ext>
      </dgm:extLst>
    </dgm:pt>
    <dgm:pt modelId="{57DA3C6A-5581-4F9A-9F07-9A4CB06CE4E4}" type="pres">
      <dgm:prSet presAssocID="{0177A9A6-A74C-40C4-AE55-3263DE127FA8}" presName="spaceRect" presStyleCnt="0"/>
      <dgm:spPr/>
    </dgm:pt>
    <dgm:pt modelId="{D3E8B2F4-893C-4667-8827-DB2CAEFA407A}" type="pres">
      <dgm:prSet presAssocID="{0177A9A6-A74C-40C4-AE55-3263DE127FA8}" presName="textRect" presStyleLbl="revTx" presStyleIdx="5" presStyleCnt="7">
        <dgm:presLayoutVars>
          <dgm:chMax val="1"/>
          <dgm:chPref val="1"/>
        </dgm:presLayoutVars>
      </dgm:prSet>
      <dgm:spPr/>
    </dgm:pt>
    <dgm:pt modelId="{EB47CF75-C954-480E-9017-87DC13AA11A7}" type="pres">
      <dgm:prSet presAssocID="{1F0460C5-63FB-436E-8025-627C7700CF8D}" presName="sibTrans" presStyleCnt="0"/>
      <dgm:spPr/>
    </dgm:pt>
    <dgm:pt modelId="{FE6E671F-3064-4EBF-A760-2C15C5923BB1}" type="pres">
      <dgm:prSet presAssocID="{62A65832-4B39-439C-BBB4-6E5AA886A519}" presName="compNode" presStyleCnt="0"/>
      <dgm:spPr/>
    </dgm:pt>
    <dgm:pt modelId="{AF038F32-AE72-48DF-9712-2516815494AE}" type="pres">
      <dgm:prSet presAssocID="{62A65832-4B39-439C-BBB4-6E5AA886A51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eeting"/>
        </a:ext>
      </dgm:extLst>
    </dgm:pt>
    <dgm:pt modelId="{3A192DD5-D471-4D76-B98F-CB7117FC04DC}" type="pres">
      <dgm:prSet presAssocID="{62A65832-4B39-439C-BBB4-6E5AA886A519}" presName="spaceRect" presStyleCnt="0"/>
      <dgm:spPr/>
    </dgm:pt>
    <dgm:pt modelId="{FF8D8DE2-2A94-48A0-93E6-85A9BB62267E}" type="pres">
      <dgm:prSet presAssocID="{62A65832-4B39-439C-BBB4-6E5AA886A519}" presName="textRect" presStyleLbl="revTx" presStyleIdx="6" presStyleCnt="7">
        <dgm:presLayoutVars>
          <dgm:chMax val="1"/>
          <dgm:chPref val="1"/>
        </dgm:presLayoutVars>
      </dgm:prSet>
      <dgm:spPr/>
    </dgm:pt>
  </dgm:ptLst>
  <dgm:cxnLst>
    <dgm:cxn modelId="{C020620D-079A-4C91-B3E9-2A6F67D7B806}" type="presOf" srcId="{8B29307B-3130-45B0-A3DA-D26DA54749CA}" destId="{6F45341E-38F8-4788-8761-356FCC7A856C}" srcOrd="0" destOrd="0" presId="urn:microsoft.com/office/officeart/2018/2/layout/IconLabelList"/>
    <dgm:cxn modelId="{1888A30E-395B-43E2-B19E-03A715EB3D8A}" type="presOf" srcId="{4EEBBF11-225E-4846-A78C-AF7C6117850E}" destId="{96EA5188-E10B-42F5-BBA0-75C762253940}" srcOrd="0" destOrd="0" presId="urn:microsoft.com/office/officeart/2018/2/layout/IconLabelList"/>
    <dgm:cxn modelId="{20E6BB15-70D5-487A-B9FF-8C8C07DA976D}" srcId="{8B29307B-3130-45B0-A3DA-D26DA54749CA}" destId="{4EEBBF11-225E-4846-A78C-AF7C6117850E}" srcOrd="2" destOrd="0" parTransId="{23A16845-11E7-42CD-90A8-55B74223FB4A}" sibTransId="{8844429F-EB77-4232-B523-E0C4FB010188}"/>
    <dgm:cxn modelId="{8C2F841E-74CC-4701-874D-750A71D080D0}" srcId="{8B29307B-3130-45B0-A3DA-D26DA54749CA}" destId="{62A65832-4B39-439C-BBB4-6E5AA886A519}" srcOrd="6" destOrd="0" parTransId="{EF4DFE40-9F0F-4D87-A069-CA725EAA9F1C}" sibTransId="{2AF82348-F337-493D-8D28-3D3872C02802}"/>
    <dgm:cxn modelId="{5C11B065-130C-42C2-891D-F01143B0A569}" srcId="{8B29307B-3130-45B0-A3DA-D26DA54749CA}" destId="{DD17D97C-A734-4141-B7CC-E96386A75D83}" srcOrd="0" destOrd="0" parTransId="{CFD9950D-B519-4BC7-8EF5-13581E62A3B5}" sibTransId="{5E072C81-5E90-4349-A419-43E6EFA9E04D}"/>
    <dgm:cxn modelId="{EC229766-576C-4D1A-9184-FB24DD28D040}" type="presOf" srcId="{0177A9A6-A74C-40C4-AE55-3263DE127FA8}" destId="{D3E8B2F4-893C-4667-8827-DB2CAEFA407A}" srcOrd="0" destOrd="0" presId="urn:microsoft.com/office/officeart/2018/2/layout/IconLabelList"/>
    <dgm:cxn modelId="{F07F4B4E-C3E2-4A8F-AC4F-65EFCAF5A484}" type="presOf" srcId="{7C439304-4037-451B-8AAD-166337B9E76C}" destId="{55125913-04BC-4DEA-992E-7F1BB28E9F11}" srcOrd="0" destOrd="0" presId="urn:microsoft.com/office/officeart/2018/2/layout/IconLabelList"/>
    <dgm:cxn modelId="{B9490670-D8F3-4FC8-908A-4D22F30AACC8}" type="presOf" srcId="{DD17D97C-A734-4141-B7CC-E96386A75D83}" destId="{326681F1-77CF-4E20-BD69-0787C7172246}" srcOrd="0" destOrd="0" presId="urn:microsoft.com/office/officeart/2018/2/layout/IconLabelList"/>
    <dgm:cxn modelId="{75124083-CE51-4435-B4F1-47F3BDFE2354}" type="presOf" srcId="{6A35A2B0-DABD-4F31-98A1-FC3113998292}" destId="{6A49C663-3995-47AE-82FA-D567BDB3B4F7}" srcOrd="0" destOrd="0" presId="urn:microsoft.com/office/officeart/2018/2/layout/IconLabelList"/>
    <dgm:cxn modelId="{C7AEE39C-15C8-4ACB-9D86-CD3EFEA939D5}" srcId="{8B29307B-3130-45B0-A3DA-D26DA54749CA}" destId="{0177A9A6-A74C-40C4-AE55-3263DE127FA8}" srcOrd="5" destOrd="0" parTransId="{5CC995C2-BE1E-47C3-9777-67F7FD2C039C}" sibTransId="{1F0460C5-63FB-436E-8025-627C7700CF8D}"/>
    <dgm:cxn modelId="{755FD4B4-75FC-4E5E-8816-BD4C4B4B4648}" srcId="{8B29307B-3130-45B0-A3DA-D26DA54749CA}" destId="{7C439304-4037-451B-8AAD-166337B9E76C}" srcOrd="1" destOrd="0" parTransId="{6BD2876C-ACF8-4BF5-BB86-C1A017B737F9}" sibTransId="{83092E4B-485A-43F6-8E8A-6E0AF1ED08AD}"/>
    <dgm:cxn modelId="{D215FBB7-E57F-466F-A3CC-395CBF25BDCD}" type="presOf" srcId="{358EC89C-0888-4A21-8826-251A6CC9A83E}" destId="{B636FD0F-A74E-4D13-A00E-45B32A609990}" srcOrd="0" destOrd="0" presId="urn:microsoft.com/office/officeart/2018/2/layout/IconLabelList"/>
    <dgm:cxn modelId="{319348D5-E01D-4431-841A-EF1450C436CE}" srcId="{8B29307B-3130-45B0-A3DA-D26DA54749CA}" destId="{6A35A2B0-DABD-4F31-98A1-FC3113998292}" srcOrd="3" destOrd="0" parTransId="{F441DA13-2417-4D6D-B3BD-57DF11611282}" sibTransId="{EFAE1619-C846-4CC0-A832-EF287C9B1032}"/>
    <dgm:cxn modelId="{D66A73E9-B26E-4D4C-B74C-1B6F1C2F1D06}" srcId="{8B29307B-3130-45B0-A3DA-D26DA54749CA}" destId="{358EC89C-0888-4A21-8826-251A6CC9A83E}" srcOrd="4" destOrd="0" parTransId="{BBFD8DC1-0F77-4C25-99F0-948E262C3AB3}" sibTransId="{A001BCBE-56CE-494B-ADF0-1E18906D3E80}"/>
    <dgm:cxn modelId="{C17B5DFB-E8F9-4ACA-8C9C-3E2DC595D42A}" type="presOf" srcId="{62A65832-4B39-439C-BBB4-6E5AA886A519}" destId="{FF8D8DE2-2A94-48A0-93E6-85A9BB62267E}" srcOrd="0" destOrd="0" presId="urn:microsoft.com/office/officeart/2018/2/layout/IconLabelList"/>
    <dgm:cxn modelId="{4B18C87F-256C-46C1-A3BD-3487747B7E21}" type="presParOf" srcId="{6F45341E-38F8-4788-8761-356FCC7A856C}" destId="{A0E4DE98-FF32-4552-8A06-A40C2FA25533}" srcOrd="0" destOrd="0" presId="urn:microsoft.com/office/officeart/2018/2/layout/IconLabelList"/>
    <dgm:cxn modelId="{7E6F85C1-9836-4261-BCBD-CD9D65F54869}" type="presParOf" srcId="{A0E4DE98-FF32-4552-8A06-A40C2FA25533}" destId="{EA70B0D2-CC0A-490D-B9E9-9AD0E18C337E}" srcOrd="0" destOrd="0" presId="urn:microsoft.com/office/officeart/2018/2/layout/IconLabelList"/>
    <dgm:cxn modelId="{8A9E0D12-701C-43FF-9414-635ECF6EE36B}" type="presParOf" srcId="{A0E4DE98-FF32-4552-8A06-A40C2FA25533}" destId="{9F26A560-4B53-4CDB-B99F-564A97F8D662}" srcOrd="1" destOrd="0" presId="urn:microsoft.com/office/officeart/2018/2/layout/IconLabelList"/>
    <dgm:cxn modelId="{2C692172-A7D6-4335-BAF7-DBDF71B8AB45}" type="presParOf" srcId="{A0E4DE98-FF32-4552-8A06-A40C2FA25533}" destId="{326681F1-77CF-4E20-BD69-0787C7172246}" srcOrd="2" destOrd="0" presId="urn:microsoft.com/office/officeart/2018/2/layout/IconLabelList"/>
    <dgm:cxn modelId="{11245E7C-EED8-4641-B581-22E5DD69211F}" type="presParOf" srcId="{6F45341E-38F8-4788-8761-356FCC7A856C}" destId="{8F0EE0F3-4B44-4768-919A-CA81130CE8C9}" srcOrd="1" destOrd="0" presId="urn:microsoft.com/office/officeart/2018/2/layout/IconLabelList"/>
    <dgm:cxn modelId="{505788A0-8325-4E61-99DB-224EA7557C69}" type="presParOf" srcId="{6F45341E-38F8-4788-8761-356FCC7A856C}" destId="{F0546CDE-7318-4A36-9AD8-44B14E8C07D4}" srcOrd="2" destOrd="0" presId="urn:microsoft.com/office/officeart/2018/2/layout/IconLabelList"/>
    <dgm:cxn modelId="{DE7CC1EA-1026-4AE2-BA77-967825017DE9}" type="presParOf" srcId="{F0546CDE-7318-4A36-9AD8-44B14E8C07D4}" destId="{15ECB597-ED6C-4395-9EA8-1AEF41AF9EDC}" srcOrd="0" destOrd="0" presId="urn:microsoft.com/office/officeart/2018/2/layout/IconLabelList"/>
    <dgm:cxn modelId="{2C6C9554-0660-4DE9-9A1A-1EB9FB340868}" type="presParOf" srcId="{F0546CDE-7318-4A36-9AD8-44B14E8C07D4}" destId="{2385FCAB-EB3D-4D90-830B-83A60506589F}" srcOrd="1" destOrd="0" presId="urn:microsoft.com/office/officeart/2018/2/layout/IconLabelList"/>
    <dgm:cxn modelId="{CBF34CC1-B61D-4118-9F0B-DF57632C72C9}" type="presParOf" srcId="{F0546CDE-7318-4A36-9AD8-44B14E8C07D4}" destId="{55125913-04BC-4DEA-992E-7F1BB28E9F11}" srcOrd="2" destOrd="0" presId="urn:microsoft.com/office/officeart/2018/2/layout/IconLabelList"/>
    <dgm:cxn modelId="{9E48E350-39DD-4770-B208-F14A146966E1}" type="presParOf" srcId="{6F45341E-38F8-4788-8761-356FCC7A856C}" destId="{92999996-9773-47C2-A13B-C51732973916}" srcOrd="3" destOrd="0" presId="urn:microsoft.com/office/officeart/2018/2/layout/IconLabelList"/>
    <dgm:cxn modelId="{4427264C-C091-495E-9D2E-2BD630D79A0D}" type="presParOf" srcId="{6F45341E-38F8-4788-8761-356FCC7A856C}" destId="{D95FA41A-2818-4FA2-88AA-D4C22C019D34}" srcOrd="4" destOrd="0" presId="urn:microsoft.com/office/officeart/2018/2/layout/IconLabelList"/>
    <dgm:cxn modelId="{E67CEDB1-C5B8-445A-9C7F-BBD65D47C590}" type="presParOf" srcId="{D95FA41A-2818-4FA2-88AA-D4C22C019D34}" destId="{9C4E5044-4599-4421-9A26-261BB2C61A13}" srcOrd="0" destOrd="0" presId="urn:microsoft.com/office/officeart/2018/2/layout/IconLabelList"/>
    <dgm:cxn modelId="{DFD3786A-AB0C-4839-8A7E-95C3FBDD1345}" type="presParOf" srcId="{D95FA41A-2818-4FA2-88AA-D4C22C019D34}" destId="{04E415B7-48B2-4B5A-950C-B1F400753C5F}" srcOrd="1" destOrd="0" presId="urn:microsoft.com/office/officeart/2018/2/layout/IconLabelList"/>
    <dgm:cxn modelId="{53FDD169-6404-49A2-94A5-9704E8D290D2}" type="presParOf" srcId="{D95FA41A-2818-4FA2-88AA-D4C22C019D34}" destId="{96EA5188-E10B-42F5-BBA0-75C762253940}" srcOrd="2" destOrd="0" presId="urn:microsoft.com/office/officeart/2018/2/layout/IconLabelList"/>
    <dgm:cxn modelId="{79593C62-617A-4D24-8A82-49DB33EC073C}" type="presParOf" srcId="{6F45341E-38F8-4788-8761-356FCC7A856C}" destId="{805171E4-2F89-4D85-8112-BE99C34EF611}" srcOrd="5" destOrd="0" presId="urn:microsoft.com/office/officeart/2018/2/layout/IconLabelList"/>
    <dgm:cxn modelId="{55C660B2-5080-47B8-9E7A-9AD5C12F5D78}" type="presParOf" srcId="{6F45341E-38F8-4788-8761-356FCC7A856C}" destId="{4164AB1B-F604-48F3-A83B-40BF299B06BF}" srcOrd="6" destOrd="0" presId="urn:microsoft.com/office/officeart/2018/2/layout/IconLabelList"/>
    <dgm:cxn modelId="{5917F1AC-4EF5-4DCA-96B2-B0230740AE12}" type="presParOf" srcId="{4164AB1B-F604-48F3-A83B-40BF299B06BF}" destId="{ED985178-5CF7-4E56-B00E-5F771F0C44C3}" srcOrd="0" destOrd="0" presId="urn:microsoft.com/office/officeart/2018/2/layout/IconLabelList"/>
    <dgm:cxn modelId="{EC73F4E9-9FB6-4AAB-8E24-54CF695A57C0}" type="presParOf" srcId="{4164AB1B-F604-48F3-A83B-40BF299B06BF}" destId="{BA9C0FA7-65C7-4C26-ADDA-E301E0DB41DE}" srcOrd="1" destOrd="0" presId="urn:microsoft.com/office/officeart/2018/2/layout/IconLabelList"/>
    <dgm:cxn modelId="{3A841D0C-9433-4061-B526-07D2EBE9EB17}" type="presParOf" srcId="{4164AB1B-F604-48F3-A83B-40BF299B06BF}" destId="{6A49C663-3995-47AE-82FA-D567BDB3B4F7}" srcOrd="2" destOrd="0" presId="urn:microsoft.com/office/officeart/2018/2/layout/IconLabelList"/>
    <dgm:cxn modelId="{007AE1DE-09D2-45B5-8246-24983744AE15}" type="presParOf" srcId="{6F45341E-38F8-4788-8761-356FCC7A856C}" destId="{BAD7D1DB-B2B4-4A28-8459-9344812E5910}" srcOrd="7" destOrd="0" presId="urn:microsoft.com/office/officeart/2018/2/layout/IconLabelList"/>
    <dgm:cxn modelId="{01769666-D3D9-4506-90B0-FC0020712533}" type="presParOf" srcId="{6F45341E-38F8-4788-8761-356FCC7A856C}" destId="{5DDFF814-5417-4400-A8C4-D035AAF8DD23}" srcOrd="8" destOrd="0" presId="urn:microsoft.com/office/officeart/2018/2/layout/IconLabelList"/>
    <dgm:cxn modelId="{98902893-4199-41C4-B717-F0436028EAED}" type="presParOf" srcId="{5DDFF814-5417-4400-A8C4-D035AAF8DD23}" destId="{4E9044EA-AD20-45EF-8271-79C29D40AAE8}" srcOrd="0" destOrd="0" presId="urn:microsoft.com/office/officeart/2018/2/layout/IconLabelList"/>
    <dgm:cxn modelId="{427499AA-34B9-4EA5-94CD-802ABE5759B1}" type="presParOf" srcId="{5DDFF814-5417-4400-A8C4-D035AAF8DD23}" destId="{FBCFE968-9186-461B-BF6F-91940401C9FF}" srcOrd="1" destOrd="0" presId="urn:microsoft.com/office/officeart/2018/2/layout/IconLabelList"/>
    <dgm:cxn modelId="{87D9074E-FDC0-42FA-B1E2-8950F143A3A2}" type="presParOf" srcId="{5DDFF814-5417-4400-A8C4-D035AAF8DD23}" destId="{B636FD0F-A74E-4D13-A00E-45B32A609990}" srcOrd="2" destOrd="0" presId="urn:microsoft.com/office/officeart/2018/2/layout/IconLabelList"/>
    <dgm:cxn modelId="{79492BCD-DD67-488F-A8BD-6099FA3DF616}" type="presParOf" srcId="{6F45341E-38F8-4788-8761-356FCC7A856C}" destId="{78186F13-3264-4CCE-B615-1E13D9B23891}" srcOrd="9" destOrd="0" presId="urn:microsoft.com/office/officeart/2018/2/layout/IconLabelList"/>
    <dgm:cxn modelId="{DE77976F-596A-4B13-BF28-511C2E614376}" type="presParOf" srcId="{6F45341E-38F8-4788-8761-356FCC7A856C}" destId="{92D02F1C-8A7A-441D-89E6-9F63FB6708B1}" srcOrd="10" destOrd="0" presId="urn:microsoft.com/office/officeart/2018/2/layout/IconLabelList"/>
    <dgm:cxn modelId="{3F575106-9397-4967-8EDE-B9454BB0B359}" type="presParOf" srcId="{92D02F1C-8A7A-441D-89E6-9F63FB6708B1}" destId="{FAF8A078-95B8-4084-9720-7431B3ADD856}" srcOrd="0" destOrd="0" presId="urn:microsoft.com/office/officeart/2018/2/layout/IconLabelList"/>
    <dgm:cxn modelId="{8CA979F1-E574-47A8-8FA0-E62BD97FB5A9}" type="presParOf" srcId="{92D02F1C-8A7A-441D-89E6-9F63FB6708B1}" destId="{57DA3C6A-5581-4F9A-9F07-9A4CB06CE4E4}" srcOrd="1" destOrd="0" presId="urn:microsoft.com/office/officeart/2018/2/layout/IconLabelList"/>
    <dgm:cxn modelId="{E2C0601F-EE88-4030-A15F-A860DBBC39CD}" type="presParOf" srcId="{92D02F1C-8A7A-441D-89E6-9F63FB6708B1}" destId="{D3E8B2F4-893C-4667-8827-DB2CAEFA407A}" srcOrd="2" destOrd="0" presId="urn:microsoft.com/office/officeart/2018/2/layout/IconLabelList"/>
    <dgm:cxn modelId="{C3567C56-5C62-43F0-B66E-4A8736F9D60F}" type="presParOf" srcId="{6F45341E-38F8-4788-8761-356FCC7A856C}" destId="{EB47CF75-C954-480E-9017-87DC13AA11A7}" srcOrd="11" destOrd="0" presId="urn:microsoft.com/office/officeart/2018/2/layout/IconLabelList"/>
    <dgm:cxn modelId="{03E9860C-68E6-4D1C-B0AC-E617CB4BEFFA}" type="presParOf" srcId="{6F45341E-38F8-4788-8761-356FCC7A856C}" destId="{FE6E671F-3064-4EBF-A760-2C15C5923BB1}" srcOrd="12" destOrd="0" presId="urn:microsoft.com/office/officeart/2018/2/layout/IconLabelList"/>
    <dgm:cxn modelId="{E4F9F62A-4BE5-406F-80EC-9B7CDD02D5F8}" type="presParOf" srcId="{FE6E671F-3064-4EBF-A760-2C15C5923BB1}" destId="{AF038F32-AE72-48DF-9712-2516815494AE}" srcOrd="0" destOrd="0" presId="urn:microsoft.com/office/officeart/2018/2/layout/IconLabelList"/>
    <dgm:cxn modelId="{5FEF7901-E31E-4662-944B-9E678796694A}" type="presParOf" srcId="{FE6E671F-3064-4EBF-A760-2C15C5923BB1}" destId="{3A192DD5-D471-4D76-B98F-CB7117FC04DC}" srcOrd="1" destOrd="0" presId="urn:microsoft.com/office/officeart/2018/2/layout/IconLabelList"/>
    <dgm:cxn modelId="{5486DD79-B466-49A3-981B-8380338FD6C2}" type="presParOf" srcId="{FE6E671F-3064-4EBF-A760-2C15C5923BB1}" destId="{FF8D8DE2-2A94-48A0-93E6-85A9BB62267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87FCA-CF89-48AD-B79F-442C6710EF6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1E00D33-0D80-48C9-B170-9A6B114FBE40}">
      <dgm:prSet custT="1"/>
      <dgm:spPr/>
      <dgm:t>
        <a:bodyPr/>
        <a:lstStyle/>
        <a:p>
          <a:r>
            <a:rPr lang="en-US" sz="1600" b="1" i="0" dirty="0">
              <a:effectLst/>
              <a:latin typeface="inherit"/>
            </a:rPr>
            <a:t>Continuation- </a:t>
          </a:r>
          <a:r>
            <a:rPr lang="en-US" sz="1600" b="0" i="0" dirty="0">
              <a:effectLst/>
              <a:latin typeface="Inter"/>
            </a:rPr>
            <a:t>Nonconforming uses can continue to operate, be transferred, or sold without enlargements or intensifications. Evidence must show it existed before the Zoning Code provision prohibiting the use. The Community Development Director has the authority to make such determinations.</a:t>
          </a:r>
          <a:endParaRPr lang="en-US" sz="1600" b="0" i="0" dirty="0">
            <a:effectLst/>
            <a:latin typeface="inherit"/>
          </a:endParaRPr>
        </a:p>
      </dgm:t>
    </dgm:pt>
    <dgm:pt modelId="{819141FC-9126-4D1F-9892-E6CC2CEC4FEC}" type="parTrans" cxnId="{EC204AF7-26D4-4594-93B0-FAA89DED7091}">
      <dgm:prSet/>
      <dgm:spPr/>
      <dgm:t>
        <a:bodyPr/>
        <a:lstStyle/>
        <a:p>
          <a:endParaRPr lang="en-US"/>
        </a:p>
      </dgm:t>
    </dgm:pt>
    <dgm:pt modelId="{4F64E67F-81E2-45B9-AF0F-7E3B2C278C15}" type="sibTrans" cxnId="{EC204AF7-26D4-4594-93B0-FAA89DED7091}">
      <dgm:prSet/>
      <dgm:spPr/>
      <dgm:t>
        <a:bodyPr/>
        <a:lstStyle/>
        <a:p>
          <a:endParaRPr lang="en-US"/>
        </a:p>
      </dgm:t>
    </dgm:pt>
    <dgm:pt modelId="{2E03D55F-D551-40D1-BFA6-3EAF45674815}">
      <dgm:prSet custT="1"/>
      <dgm:spPr/>
      <dgm:t>
        <a:bodyPr/>
        <a:lstStyle/>
        <a:p>
          <a:r>
            <a:rPr lang="en-US" sz="1600" b="1" i="0" dirty="0">
              <a:effectLst/>
              <a:latin typeface="inherit"/>
            </a:rPr>
            <a:t>Maintenance </a:t>
          </a:r>
          <a:r>
            <a:rPr lang="en-US" sz="1600" b="0" i="0" dirty="0">
              <a:effectLst/>
              <a:latin typeface="Arial" panose="020B0604020202020204" pitchFamily="34" charset="0"/>
            </a:rPr>
            <a:t>- </a:t>
          </a:r>
          <a:r>
            <a:rPr lang="en-US" sz="1600" b="0" i="0" dirty="0">
              <a:effectLst/>
              <a:latin typeface="Inter"/>
            </a:rPr>
            <a:t>Maintenance of a nonconforming structure is allowed if it follows the building code requirements at the time. Repair work for safety or fire hazard can include structural alterations. Expanding or replacing non-conforming structures is not allowed. Repairs or alterations to comply with safety standards are allowed.</a:t>
          </a:r>
          <a:endParaRPr lang="en-US" sz="1600" b="0" i="0" dirty="0">
            <a:effectLst/>
            <a:latin typeface="inherit"/>
          </a:endParaRPr>
        </a:p>
      </dgm:t>
    </dgm:pt>
    <dgm:pt modelId="{8145169C-8090-4E76-BD69-25AB9E7DF68E}" type="parTrans" cxnId="{C0916938-8E2E-4790-A613-94B5E78BF52C}">
      <dgm:prSet/>
      <dgm:spPr/>
      <dgm:t>
        <a:bodyPr/>
        <a:lstStyle/>
        <a:p>
          <a:endParaRPr lang="en-US"/>
        </a:p>
      </dgm:t>
    </dgm:pt>
    <dgm:pt modelId="{4DAFBF8E-C4A3-41F1-9A38-7551A49B9D65}" type="sibTrans" cxnId="{C0916938-8E2E-4790-A613-94B5E78BF52C}">
      <dgm:prSet/>
      <dgm:spPr/>
      <dgm:t>
        <a:bodyPr/>
        <a:lstStyle/>
        <a:p>
          <a:endParaRPr lang="en-US"/>
        </a:p>
      </dgm:t>
    </dgm:pt>
    <dgm:pt modelId="{BE84F0F3-FE36-4D95-A31D-B95AE7EE7330}">
      <dgm:prSet custT="1"/>
      <dgm:spPr/>
      <dgm:t>
        <a:bodyPr/>
        <a:lstStyle/>
        <a:p>
          <a:r>
            <a:rPr lang="en-US" sz="1600" b="1" i="0" dirty="0">
              <a:effectLst/>
              <a:latin typeface="inherit"/>
            </a:rPr>
            <a:t>Modification, Expansion and Reconstruction</a:t>
          </a:r>
          <a:r>
            <a:rPr lang="en-US" sz="1600" b="0" i="0" dirty="0">
              <a:effectLst/>
              <a:latin typeface="Arial" panose="020B0604020202020204" pitchFamily="34" charset="0"/>
            </a:rPr>
            <a:t> - </a:t>
          </a:r>
          <a:r>
            <a:rPr lang="en-US" sz="1600" b="0" i="0" dirty="0">
              <a:effectLst/>
              <a:latin typeface="Inter"/>
            </a:rPr>
            <a:t>Changes to a structure must comply with the Zoning Code, and cannot create new nonconforming conditions. The approving authority may consider expanding a nonconforming use up to 10% of the structure. Exterior improvements require design review approval.</a:t>
          </a:r>
        </a:p>
      </dgm:t>
    </dgm:pt>
    <dgm:pt modelId="{C65895AA-7EAD-4CA6-80DF-5D038747773D}" type="parTrans" cxnId="{61BD8442-889D-4012-8B6B-B310207571A6}">
      <dgm:prSet/>
      <dgm:spPr/>
      <dgm:t>
        <a:bodyPr/>
        <a:lstStyle/>
        <a:p>
          <a:endParaRPr lang="en-US"/>
        </a:p>
      </dgm:t>
    </dgm:pt>
    <dgm:pt modelId="{5F53A520-E549-4BD5-A7A3-232429FCE5A2}" type="sibTrans" cxnId="{61BD8442-889D-4012-8B6B-B310207571A6}">
      <dgm:prSet/>
      <dgm:spPr/>
      <dgm:t>
        <a:bodyPr/>
        <a:lstStyle/>
        <a:p>
          <a:endParaRPr lang="en-US"/>
        </a:p>
      </dgm:t>
    </dgm:pt>
    <dgm:pt modelId="{9CE3E781-3BEC-4336-97F0-E360C376943D}">
      <dgm:prSet custT="1"/>
      <dgm:spPr/>
      <dgm:t>
        <a:bodyPr/>
        <a:lstStyle/>
        <a:p>
          <a:r>
            <a:rPr lang="en-US" sz="1600" b="1" i="0">
              <a:effectLst/>
              <a:latin typeface="inherit"/>
            </a:rPr>
            <a:t>Structural Alterations </a:t>
          </a:r>
          <a:r>
            <a:rPr lang="en-US" sz="1600" b="0" i="0">
              <a:effectLst/>
              <a:latin typeface="Arial" panose="020B0604020202020204" pitchFamily="34" charset="0"/>
            </a:rPr>
            <a:t>- </a:t>
          </a:r>
          <a:r>
            <a:rPr lang="en-US" sz="1600" b="0" i="0">
              <a:effectLst/>
              <a:latin typeface="Inter"/>
            </a:rPr>
            <a:t>Nonconforming use of a building can be changed to another nonconforming use of the same or more restricted classification without structural alterations.</a:t>
          </a:r>
          <a:endParaRPr lang="en-US" sz="1600" b="0" i="0" dirty="0">
            <a:effectLst/>
            <a:latin typeface="Inter"/>
          </a:endParaRPr>
        </a:p>
      </dgm:t>
    </dgm:pt>
    <dgm:pt modelId="{EBE51EDA-0424-4F4F-A299-A8FD24ECB2C4}" type="parTrans" cxnId="{0D74EF30-783A-420B-BB07-5B139A89FC71}">
      <dgm:prSet/>
      <dgm:spPr/>
      <dgm:t>
        <a:bodyPr/>
        <a:lstStyle/>
        <a:p>
          <a:endParaRPr lang="en-US"/>
        </a:p>
      </dgm:t>
    </dgm:pt>
    <dgm:pt modelId="{C1AFAA14-9321-45EE-91D3-FABB163119B2}" type="sibTrans" cxnId="{0D74EF30-783A-420B-BB07-5B139A89FC71}">
      <dgm:prSet/>
      <dgm:spPr/>
      <dgm:t>
        <a:bodyPr/>
        <a:lstStyle/>
        <a:p>
          <a:endParaRPr lang="en-US"/>
        </a:p>
      </dgm:t>
    </dgm:pt>
    <dgm:pt modelId="{4C332276-43C7-4D78-A677-C7F5F47C1370}">
      <dgm:prSet custT="1"/>
      <dgm:spPr/>
      <dgm:t>
        <a:bodyPr/>
        <a:lstStyle/>
        <a:p>
          <a:r>
            <a:rPr lang="en-US" sz="1600" b="1" i="0" dirty="0">
              <a:effectLst/>
              <a:latin typeface="inherit"/>
            </a:rPr>
            <a:t>Repair/Replacement of Destroyed Buildings </a:t>
          </a:r>
          <a:r>
            <a:rPr lang="en-US" sz="1600" b="0" i="0" dirty="0">
              <a:effectLst/>
              <a:latin typeface="Arial" panose="020B0604020202020204" pitchFamily="34" charset="0"/>
            </a:rPr>
            <a:t>- </a:t>
          </a:r>
          <a:r>
            <a:rPr lang="en-US" sz="1600" b="0" i="0" dirty="0">
              <a:effectLst/>
              <a:latin typeface="Inter"/>
            </a:rPr>
            <a:t>Damaged structures can be rebuilt without City Council approval if the cost of reconstruction is less than 50% of the original value. A building permit is required, and a CUP is needed to increase the original footprint up to 10%.</a:t>
          </a:r>
        </a:p>
      </dgm:t>
    </dgm:pt>
    <dgm:pt modelId="{F99754B7-30E9-4DCE-8DC3-A0C194639494}" type="parTrans" cxnId="{8BB40212-85B2-403B-A077-6DA9CF920A4D}">
      <dgm:prSet/>
      <dgm:spPr/>
      <dgm:t>
        <a:bodyPr/>
        <a:lstStyle/>
        <a:p>
          <a:endParaRPr lang="en-US"/>
        </a:p>
      </dgm:t>
    </dgm:pt>
    <dgm:pt modelId="{57197BA4-19A9-42C3-B978-A8CF4B67A245}" type="sibTrans" cxnId="{8BB40212-85B2-403B-A077-6DA9CF920A4D}">
      <dgm:prSet/>
      <dgm:spPr/>
      <dgm:t>
        <a:bodyPr/>
        <a:lstStyle/>
        <a:p>
          <a:endParaRPr lang="en-US"/>
        </a:p>
      </dgm:t>
    </dgm:pt>
    <dgm:pt modelId="{BD7A450F-E2C3-407A-9CC0-F76B24B8940D}">
      <dgm:prSet custT="1"/>
      <dgm:spPr/>
      <dgm:t>
        <a:bodyPr/>
        <a:lstStyle/>
        <a:p>
          <a:r>
            <a:rPr lang="en-US" sz="1600" b="1" i="0" dirty="0">
              <a:effectLst/>
              <a:latin typeface="inherit"/>
            </a:rPr>
            <a:t>Loss of Nonconforming Status </a:t>
          </a:r>
          <a:r>
            <a:rPr lang="en-US" sz="1600" b="0" i="0" dirty="0">
              <a:effectLst/>
              <a:latin typeface="Arial" panose="020B0604020202020204" pitchFamily="34" charset="0"/>
            </a:rPr>
            <a:t>- </a:t>
          </a:r>
          <a:r>
            <a:rPr lang="en-US" sz="1600" b="0" i="0" dirty="0">
              <a:effectLst/>
              <a:latin typeface="Inter"/>
            </a:rPr>
            <a:t>Nonconforming use of a property ends if it's discontinued or abandoned for 6+ months. Any future use of the property must comply with all zoning regulations. Evidence of an intention to abandon and an act or failure to act which shows that the owner no longer claims or retains an interest in the nonconforming use is required to determine whether a use has been abandoned.</a:t>
          </a:r>
          <a:endParaRPr lang="en-US" sz="1600" b="0" i="0" dirty="0">
            <a:effectLst/>
            <a:latin typeface="inherit"/>
          </a:endParaRPr>
        </a:p>
      </dgm:t>
    </dgm:pt>
    <dgm:pt modelId="{F76DD132-2D66-47C5-B739-82F9BF27D7BB}" type="parTrans" cxnId="{2ACDA298-EF0E-475A-9701-ECAD9DBB774B}">
      <dgm:prSet/>
      <dgm:spPr/>
      <dgm:t>
        <a:bodyPr/>
        <a:lstStyle/>
        <a:p>
          <a:endParaRPr lang="en-US"/>
        </a:p>
      </dgm:t>
    </dgm:pt>
    <dgm:pt modelId="{4151A51D-CA7A-4585-9997-85C4CD73B308}" type="sibTrans" cxnId="{2ACDA298-EF0E-475A-9701-ECAD9DBB774B}">
      <dgm:prSet/>
      <dgm:spPr/>
      <dgm:t>
        <a:bodyPr/>
        <a:lstStyle/>
        <a:p>
          <a:endParaRPr lang="en-US"/>
        </a:p>
      </dgm:t>
    </dgm:pt>
    <dgm:pt modelId="{C5DB2401-C7D9-4118-BC34-2F016914CA83}" type="pres">
      <dgm:prSet presAssocID="{5A587FCA-CF89-48AD-B79F-442C6710EF6A}" presName="diagram" presStyleCnt="0">
        <dgm:presLayoutVars>
          <dgm:dir/>
          <dgm:resizeHandles val="exact"/>
        </dgm:presLayoutVars>
      </dgm:prSet>
      <dgm:spPr/>
    </dgm:pt>
    <dgm:pt modelId="{B930D5B2-CFAD-4A12-AEFC-101CF9A045B7}" type="pres">
      <dgm:prSet presAssocID="{F1E00D33-0D80-48C9-B170-9A6B114FBE40}" presName="node" presStyleLbl="node1" presStyleIdx="0" presStyleCnt="6">
        <dgm:presLayoutVars>
          <dgm:bulletEnabled val="1"/>
        </dgm:presLayoutVars>
      </dgm:prSet>
      <dgm:spPr/>
    </dgm:pt>
    <dgm:pt modelId="{3683F0B5-A910-4080-B5A8-FF50969C31F3}" type="pres">
      <dgm:prSet presAssocID="{4F64E67F-81E2-45B9-AF0F-7E3B2C278C15}" presName="sibTrans" presStyleCnt="0"/>
      <dgm:spPr/>
    </dgm:pt>
    <dgm:pt modelId="{115E4A7E-AEDB-4871-BA35-104FB28AC03A}" type="pres">
      <dgm:prSet presAssocID="{2E03D55F-D551-40D1-BFA6-3EAF45674815}" presName="node" presStyleLbl="node1" presStyleIdx="1" presStyleCnt="6">
        <dgm:presLayoutVars>
          <dgm:bulletEnabled val="1"/>
        </dgm:presLayoutVars>
      </dgm:prSet>
      <dgm:spPr/>
    </dgm:pt>
    <dgm:pt modelId="{F029B172-9F00-4C9A-A489-80809D24F8A1}" type="pres">
      <dgm:prSet presAssocID="{4DAFBF8E-C4A3-41F1-9A38-7551A49B9D65}" presName="sibTrans" presStyleCnt="0"/>
      <dgm:spPr/>
    </dgm:pt>
    <dgm:pt modelId="{5A8B966E-BE0E-4A44-8163-95FE6FAF966B}" type="pres">
      <dgm:prSet presAssocID="{BE84F0F3-FE36-4D95-A31D-B95AE7EE7330}" presName="node" presStyleLbl="node1" presStyleIdx="2" presStyleCnt="6">
        <dgm:presLayoutVars>
          <dgm:bulletEnabled val="1"/>
        </dgm:presLayoutVars>
      </dgm:prSet>
      <dgm:spPr/>
    </dgm:pt>
    <dgm:pt modelId="{3CF3018C-0F66-4045-85BA-CF7995EA87D8}" type="pres">
      <dgm:prSet presAssocID="{5F53A520-E549-4BD5-A7A3-232429FCE5A2}" presName="sibTrans" presStyleCnt="0"/>
      <dgm:spPr/>
    </dgm:pt>
    <dgm:pt modelId="{C9ABDFDD-F453-439C-8D88-B43212B1E49E}" type="pres">
      <dgm:prSet presAssocID="{9CE3E781-3BEC-4336-97F0-E360C376943D}" presName="node" presStyleLbl="node1" presStyleIdx="3" presStyleCnt="6">
        <dgm:presLayoutVars>
          <dgm:bulletEnabled val="1"/>
        </dgm:presLayoutVars>
      </dgm:prSet>
      <dgm:spPr/>
    </dgm:pt>
    <dgm:pt modelId="{0AD989B5-DECF-46EC-B8D9-B3B969321C22}" type="pres">
      <dgm:prSet presAssocID="{C1AFAA14-9321-45EE-91D3-FABB163119B2}" presName="sibTrans" presStyleCnt="0"/>
      <dgm:spPr/>
    </dgm:pt>
    <dgm:pt modelId="{6370A365-475D-47BD-BCA9-405A3CB11682}" type="pres">
      <dgm:prSet presAssocID="{4C332276-43C7-4D78-A677-C7F5F47C1370}" presName="node" presStyleLbl="node1" presStyleIdx="4" presStyleCnt="6">
        <dgm:presLayoutVars>
          <dgm:bulletEnabled val="1"/>
        </dgm:presLayoutVars>
      </dgm:prSet>
      <dgm:spPr/>
    </dgm:pt>
    <dgm:pt modelId="{F78C0403-6581-4E8B-8204-0463D722B75E}" type="pres">
      <dgm:prSet presAssocID="{57197BA4-19A9-42C3-B978-A8CF4B67A245}" presName="sibTrans" presStyleCnt="0"/>
      <dgm:spPr/>
    </dgm:pt>
    <dgm:pt modelId="{DBCB2321-254D-4F8D-BBEF-A35CB5240CE5}" type="pres">
      <dgm:prSet presAssocID="{BD7A450F-E2C3-407A-9CC0-F76B24B8940D}" presName="node" presStyleLbl="node1" presStyleIdx="5" presStyleCnt="6">
        <dgm:presLayoutVars>
          <dgm:bulletEnabled val="1"/>
        </dgm:presLayoutVars>
      </dgm:prSet>
      <dgm:spPr/>
    </dgm:pt>
  </dgm:ptLst>
  <dgm:cxnLst>
    <dgm:cxn modelId="{8BB40212-85B2-403B-A077-6DA9CF920A4D}" srcId="{5A587FCA-CF89-48AD-B79F-442C6710EF6A}" destId="{4C332276-43C7-4D78-A677-C7F5F47C1370}" srcOrd="4" destOrd="0" parTransId="{F99754B7-30E9-4DCE-8DC3-A0C194639494}" sibTransId="{57197BA4-19A9-42C3-B978-A8CF4B67A245}"/>
    <dgm:cxn modelId="{70CC2F27-3A9C-4DBE-A1D6-28A417E463A8}" type="presOf" srcId="{2E03D55F-D551-40D1-BFA6-3EAF45674815}" destId="{115E4A7E-AEDB-4871-BA35-104FB28AC03A}" srcOrd="0" destOrd="0" presId="urn:microsoft.com/office/officeart/2005/8/layout/default"/>
    <dgm:cxn modelId="{0D74EF30-783A-420B-BB07-5B139A89FC71}" srcId="{5A587FCA-CF89-48AD-B79F-442C6710EF6A}" destId="{9CE3E781-3BEC-4336-97F0-E360C376943D}" srcOrd="3" destOrd="0" parTransId="{EBE51EDA-0424-4F4F-A299-A8FD24ECB2C4}" sibTransId="{C1AFAA14-9321-45EE-91D3-FABB163119B2}"/>
    <dgm:cxn modelId="{C0916938-8E2E-4790-A613-94B5E78BF52C}" srcId="{5A587FCA-CF89-48AD-B79F-442C6710EF6A}" destId="{2E03D55F-D551-40D1-BFA6-3EAF45674815}" srcOrd="1" destOrd="0" parTransId="{8145169C-8090-4E76-BD69-25AB9E7DF68E}" sibTransId="{4DAFBF8E-C4A3-41F1-9A38-7551A49B9D65}"/>
    <dgm:cxn modelId="{D39AF53D-7481-4E56-995A-562738834D33}" type="presOf" srcId="{F1E00D33-0D80-48C9-B170-9A6B114FBE40}" destId="{B930D5B2-CFAD-4A12-AEFC-101CF9A045B7}" srcOrd="0" destOrd="0" presId="urn:microsoft.com/office/officeart/2005/8/layout/default"/>
    <dgm:cxn modelId="{61BD8442-889D-4012-8B6B-B310207571A6}" srcId="{5A587FCA-CF89-48AD-B79F-442C6710EF6A}" destId="{BE84F0F3-FE36-4D95-A31D-B95AE7EE7330}" srcOrd="2" destOrd="0" parTransId="{C65895AA-7EAD-4CA6-80DF-5D038747773D}" sibTransId="{5F53A520-E549-4BD5-A7A3-232429FCE5A2}"/>
    <dgm:cxn modelId="{3E2AD64E-EE21-417A-9BBB-469F0484C666}" type="presOf" srcId="{9CE3E781-3BEC-4336-97F0-E360C376943D}" destId="{C9ABDFDD-F453-439C-8D88-B43212B1E49E}" srcOrd="0" destOrd="0" presId="urn:microsoft.com/office/officeart/2005/8/layout/default"/>
    <dgm:cxn modelId="{01870571-5879-4BAC-BA30-8117B291EA7D}" type="presOf" srcId="{BE84F0F3-FE36-4D95-A31D-B95AE7EE7330}" destId="{5A8B966E-BE0E-4A44-8163-95FE6FAF966B}" srcOrd="0" destOrd="0" presId="urn:microsoft.com/office/officeart/2005/8/layout/default"/>
    <dgm:cxn modelId="{99B88175-AA83-477E-861C-F25A28EA2F3E}" type="presOf" srcId="{BD7A450F-E2C3-407A-9CC0-F76B24B8940D}" destId="{DBCB2321-254D-4F8D-BBEF-A35CB5240CE5}" srcOrd="0" destOrd="0" presId="urn:microsoft.com/office/officeart/2005/8/layout/default"/>
    <dgm:cxn modelId="{2ACDA298-EF0E-475A-9701-ECAD9DBB774B}" srcId="{5A587FCA-CF89-48AD-B79F-442C6710EF6A}" destId="{BD7A450F-E2C3-407A-9CC0-F76B24B8940D}" srcOrd="5" destOrd="0" parTransId="{F76DD132-2D66-47C5-B739-82F9BF27D7BB}" sibTransId="{4151A51D-CA7A-4585-9997-85C4CD73B308}"/>
    <dgm:cxn modelId="{5765B6B5-1EF3-43DF-A2F3-18691C85FFCA}" type="presOf" srcId="{4C332276-43C7-4D78-A677-C7F5F47C1370}" destId="{6370A365-475D-47BD-BCA9-405A3CB11682}" srcOrd="0" destOrd="0" presId="urn:microsoft.com/office/officeart/2005/8/layout/default"/>
    <dgm:cxn modelId="{EC204AF7-26D4-4594-93B0-FAA89DED7091}" srcId="{5A587FCA-CF89-48AD-B79F-442C6710EF6A}" destId="{F1E00D33-0D80-48C9-B170-9A6B114FBE40}" srcOrd="0" destOrd="0" parTransId="{819141FC-9126-4D1F-9892-E6CC2CEC4FEC}" sibTransId="{4F64E67F-81E2-45B9-AF0F-7E3B2C278C15}"/>
    <dgm:cxn modelId="{10FA2AFC-82BB-44FE-B5E4-CB818727A05C}" type="presOf" srcId="{5A587FCA-CF89-48AD-B79F-442C6710EF6A}" destId="{C5DB2401-C7D9-4118-BC34-2F016914CA83}" srcOrd="0" destOrd="0" presId="urn:microsoft.com/office/officeart/2005/8/layout/default"/>
    <dgm:cxn modelId="{C59941BE-3652-4208-ACBD-1609796F0123}" type="presParOf" srcId="{C5DB2401-C7D9-4118-BC34-2F016914CA83}" destId="{B930D5B2-CFAD-4A12-AEFC-101CF9A045B7}" srcOrd="0" destOrd="0" presId="urn:microsoft.com/office/officeart/2005/8/layout/default"/>
    <dgm:cxn modelId="{7D851C59-2126-420F-BDFF-ACB5AED60EF7}" type="presParOf" srcId="{C5DB2401-C7D9-4118-BC34-2F016914CA83}" destId="{3683F0B5-A910-4080-B5A8-FF50969C31F3}" srcOrd="1" destOrd="0" presId="urn:microsoft.com/office/officeart/2005/8/layout/default"/>
    <dgm:cxn modelId="{0B178321-86A4-400D-BC25-10482FDB7A92}" type="presParOf" srcId="{C5DB2401-C7D9-4118-BC34-2F016914CA83}" destId="{115E4A7E-AEDB-4871-BA35-104FB28AC03A}" srcOrd="2" destOrd="0" presId="urn:microsoft.com/office/officeart/2005/8/layout/default"/>
    <dgm:cxn modelId="{6F7E6F98-7F11-493E-9F40-5F138A23D6DC}" type="presParOf" srcId="{C5DB2401-C7D9-4118-BC34-2F016914CA83}" destId="{F029B172-9F00-4C9A-A489-80809D24F8A1}" srcOrd="3" destOrd="0" presId="urn:microsoft.com/office/officeart/2005/8/layout/default"/>
    <dgm:cxn modelId="{49595C73-0E95-49EB-877C-C1DC0B250F07}" type="presParOf" srcId="{C5DB2401-C7D9-4118-BC34-2F016914CA83}" destId="{5A8B966E-BE0E-4A44-8163-95FE6FAF966B}" srcOrd="4" destOrd="0" presId="urn:microsoft.com/office/officeart/2005/8/layout/default"/>
    <dgm:cxn modelId="{FF05C0CE-648C-4B71-985A-C5509CAEA320}" type="presParOf" srcId="{C5DB2401-C7D9-4118-BC34-2F016914CA83}" destId="{3CF3018C-0F66-4045-85BA-CF7995EA87D8}" srcOrd="5" destOrd="0" presId="urn:microsoft.com/office/officeart/2005/8/layout/default"/>
    <dgm:cxn modelId="{0FC9E576-D190-421D-AA98-EBBA4C39A12B}" type="presParOf" srcId="{C5DB2401-C7D9-4118-BC34-2F016914CA83}" destId="{C9ABDFDD-F453-439C-8D88-B43212B1E49E}" srcOrd="6" destOrd="0" presId="urn:microsoft.com/office/officeart/2005/8/layout/default"/>
    <dgm:cxn modelId="{4EFC31A6-E7D1-40A9-B3B5-5A2C662B46E6}" type="presParOf" srcId="{C5DB2401-C7D9-4118-BC34-2F016914CA83}" destId="{0AD989B5-DECF-46EC-B8D9-B3B969321C22}" srcOrd="7" destOrd="0" presId="urn:microsoft.com/office/officeart/2005/8/layout/default"/>
    <dgm:cxn modelId="{ECFD961D-3EAC-4E13-835D-4EA87D6783E3}" type="presParOf" srcId="{C5DB2401-C7D9-4118-BC34-2F016914CA83}" destId="{6370A365-475D-47BD-BCA9-405A3CB11682}" srcOrd="8" destOrd="0" presId="urn:microsoft.com/office/officeart/2005/8/layout/default"/>
    <dgm:cxn modelId="{24F9C9B0-9222-4A71-9559-91374BDCE616}" type="presParOf" srcId="{C5DB2401-C7D9-4118-BC34-2F016914CA83}" destId="{F78C0403-6581-4E8B-8204-0463D722B75E}" srcOrd="9" destOrd="0" presId="urn:microsoft.com/office/officeart/2005/8/layout/default"/>
    <dgm:cxn modelId="{6F90191A-323D-46F8-8713-A73C982CCBA0}" type="presParOf" srcId="{C5DB2401-C7D9-4118-BC34-2F016914CA83}" destId="{DBCB2321-254D-4F8D-BBEF-A35CB5240CE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14F54A-D117-482C-8B41-CF28FED169A7}"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A01C00F8-C11E-42FD-8EAC-749A9BB0D434}">
      <dgm:prSet custT="1"/>
      <dgm:spPr/>
      <dgm:t>
        <a:bodyPr/>
        <a:lstStyle/>
        <a:p>
          <a:r>
            <a:rPr lang="en-US" sz="1800" b="0" i="1" dirty="0"/>
            <a:t>1. Determine and define an outreach process to gauge level of support</a:t>
          </a:r>
          <a:endParaRPr lang="en-US" sz="1800" dirty="0"/>
        </a:p>
      </dgm:t>
    </dgm:pt>
    <dgm:pt modelId="{4F9F42CC-48F2-40EF-8ACC-98596998A0C6}" type="parTrans" cxnId="{EB840F31-4428-4BE6-9083-46E8F9CBEE36}">
      <dgm:prSet/>
      <dgm:spPr/>
      <dgm:t>
        <a:bodyPr/>
        <a:lstStyle/>
        <a:p>
          <a:endParaRPr lang="en-US" sz="1800"/>
        </a:p>
      </dgm:t>
    </dgm:pt>
    <dgm:pt modelId="{DF6F1F51-17AA-4F5E-8C2A-D9C39663CA18}" type="sibTrans" cxnId="{EB840F31-4428-4BE6-9083-46E8F9CBEE36}">
      <dgm:prSet custT="1"/>
      <dgm:spPr/>
      <dgm:t>
        <a:bodyPr/>
        <a:lstStyle/>
        <a:p>
          <a:endParaRPr lang="en-US" sz="1800"/>
        </a:p>
      </dgm:t>
    </dgm:pt>
    <dgm:pt modelId="{4BA8092C-5C17-4F7D-957F-B45112B694E7}">
      <dgm:prSet custT="1"/>
      <dgm:spPr/>
      <dgm:t>
        <a:bodyPr/>
        <a:lstStyle/>
        <a:p>
          <a:r>
            <a:rPr lang="en-US" sz="1800" b="0" i="1" dirty="0"/>
            <a:t>2. Prepare a General Plan, Specific Plan, and Zoning Ordinance text amendment, which would establish Service Station land use as Not Permitted</a:t>
          </a:r>
          <a:endParaRPr lang="en-US" sz="1800" dirty="0"/>
        </a:p>
      </dgm:t>
    </dgm:pt>
    <dgm:pt modelId="{03BB3B10-BF03-4CCC-89F5-DF4ECF67DC05}" type="parTrans" cxnId="{E2A79EEC-DDD2-4B39-AEE8-41E8C491BD11}">
      <dgm:prSet/>
      <dgm:spPr/>
      <dgm:t>
        <a:bodyPr/>
        <a:lstStyle/>
        <a:p>
          <a:endParaRPr lang="en-US" sz="1800"/>
        </a:p>
      </dgm:t>
    </dgm:pt>
    <dgm:pt modelId="{61A46C46-E9E0-474D-8429-70FF8FC7DFEA}" type="sibTrans" cxnId="{E2A79EEC-DDD2-4B39-AEE8-41E8C491BD11}">
      <dgm:prSet custT="1"/>
      <dgm:spPr/>
      <dgm:t>
        <a:bodyPr/>
        <a:lstStyle/>
        <a:p>
          <a:endParaRPr lang="en-US" sz="1800"/>
        </a:p>
      </dgm:t>
    </dgm:pt>
    <dgm:pt modelId="{760BF735-B34B-4817-872B-319371653DB3}">
      <dgm:prSet custT="1"/>
      <dgm:spPr/>
      <dgm:t>
        <a:bodyPr/>
        <a:lstStyle/>
        <a:p>
          <a:r>
            <a:rPr lang="en-US" sz="1800" b="0" i="1" dirty="0"/>
            <a:t>5. Continue to direct staff to explore options for additional charging at City-owned/maintained properties and private facilities for public benefit.</a:t>
          </a:r>
          <a:endParaRPr lang="en-US" sz="1800" dirty="0"/>
        </a:p>
      </dgm:t>
    </dgm:pt>
    <dgm:pt modelId="{E32251F2-C3DC-4EAC-93F5-3D0468CF2742}" type="parTrans" cxnId="{824E6C83-2E56-4380-9ACF-AA7BBB5F06E2}">
      <dgm:prSet/>
      <dgm:spPr/>
      <dgm:t>
        <a:bodyPr/>
        <a:lstStyle/>
        <a:p>
          <a:endParaRPr lang="en-US" sz="1800"/>
        </a:p>
      </dgm:t>
    </dgm:pt>
    <dgm:pt modelId="{CFE95128-5FD8-4DA0-86A6-0EC6D9FEAE71}" type="sibTrans" cxnId="{824E6C83-2E56-4380-9ACF-AA7BBB5F06E2}">
      <dgm:prSet/>
      <dgm:spPr/>
      <dgm:t>
        <a:bodyPr/>
        <a:lstStyle/>
        <a:p>
          <a:endParaRPr lang="en-US" sz="1800"/>
        </a:p>
      </dgm:t>
    </dgm:pt>
    <dgm:pt modelId="{389ED4B5-9C6B-4D46-B3E9-7D82F5908FC5}">
      <dgm:prSet custT="1"/>
      <dgm:spPr/>
      <dgm:t>
        <a:bodyPr/>
        <a:lstStyle/>
        <a:p>
          <a:r>
            <a:rPr lang="en-US" sz="1800" b="0" i="1" dirty="0"/>
            <a:t>4. Take the Amendments through the required public review process, including Planning Commission recommendation and City Council adoption.</a:t>
          </a:r>
          <a:endParaRPr lang="en-US" sz="1800" dirty="0"/>
        </a:p>
      </dgm:t>
    </dgm:pt>
    <dgm:pt modelId="{58C37481-B392-4AEC-A924-06E5728EC001}" type="parTrans" cxnId="{80EFF528-17FA-4BE8-A256-55B1A11A0F90}">
      <dgm:prSet/>
      <dgm:spPr/>
      <dgm:t>
        <a:bodyPr/>
        <a:lstStyle/>
        <a:p>
          <a:endParaRPr lang="en-US" sz="1800"/>
        </a:p>
      </dgm:t>
    </dgm:pt>
    <dgm:pt modelId="{F1D73066-1BAE-4ED9-8AE3-2ABB7821E04C}" type="sibTrans" cxnId="{80EFF528-17FA-4BE8-A256-55B1A11A0F90}">
      <dgm:prSet custT="1"/>
      <dgm:spPr/>
      <dgm:t>
        <a:bodyPr/>
        <a:lstStyle/>
        <a:p>
          <a:endParaRPr lang="en-US" sz="1800"/>
        </a:p>
      </dgm:t>
    </dgm:pt>
    <dgm:pt modelId="{10CA79D1-C7E2-4F9E-911B-E51CA830594B}">
      <dgm:prSet custT="1"/>
      <dgm:spPr/>
      <dgm:t>
        <a:bodyPr/>
        <a:lstStyle/>
        <a:p>
          <a:r>
            <a:rPr lang="en-US" sz="1800" b="0" i="1" dirty="0"/>
            <a:t>3. Evaluate streamlining and incentivizing enhancements</a:t>
          </a:r>
          <a:endParaRPr lang="en-US" sz="1800" dirty="0"/>
        </a:p>
      </dgm:t>
    </dgm:pt>
    <dgm:pt modelId="{2384F1F2-19ED-4DEC-BD1A-F19E7E383344}" type="parTrans" cxnId="{CC0B36F2-86CB-4B09-9D26-993B7340F870}">
      <dgm:prSet/>
      <dgm:spPr/>
      <dgm:t>
        <a:bodyPr/>
        <a:lstStyle/>
        <a:p>
          <a:endParaRPr lang="en-US" sz="1800"/>
        </a:p>
      </dgm:t>
    </dgm:pt>
    <dgm:pt modelId="{87FD26E7-6C04-4BF2-9D85-0C14A06B4136}" type="sibTrans" cxnId="{CC0B36F2-86CB-4B09-9D26-993B7340F870}">
      <dgm:prSet custT="1"/>
      <dgm:spPr/>
      <dgm:t>
        <a:bodyPr/>
        <a:lstStyle/>
        <a:p>
          <a:endParaRPr lang="en-US" sz="1800"/>
        </a:p>
      </dgm:t>
    </dgm:pt>
    <dgm:pt modelId="{6F51DB28-B2F9-4DBE-90CD-1D3A34939D43}" type="pres">
      <dgm:prSet presAssocID="{0E14F54A-D117-482C-8B41-CF28FED169A7}" presName="Name0" presStyleCnt="0">
        <dgm:presLayoutVars>
          <dgm:dir/>
          <dgm:resizeHandles val="exact"/>
        </dgm:presLayoutVars>
      </dgm:prSet>
      <dgm:spPr/>
    </dgm:pt>
    <dgm:pt modelId="{C7F75066-D8AA-4701-9EA7-6708A252ADA9}" type="pres">
      <dgm:prSet presAssocID="{A01C00F8-C11E-42FD-8EAC-749A9BB0D434}" presName="node" presStyleLbl="node1" presStyleIdx="0" presStyleCnt="5" custScaleX="275900" custScaleY="170912">
        <dgm:presLayoutVars>
          <dgm:bulletEnabled val="1"/>
        </dgm:presLayoutVars>
      </dgm:prSet>
      <dgm:spPr/>
    </dgm:pt>
    <dgm:pt modelId="{87DA9CB7-EA6A-4E9D-AE01-9A2E8CFE3005}" type="pres">
      <dgm:prSet presAssocID="{DF6F1F51-17AA-4F5E-8C2A-D9C39663CA18}" presName="sibTrans" presStyleLbl="sibTrans1D1" presStyleIdx="0" presStyleCnt="4"/>
      <dgm:spPr/>
    </dgm:pt>
    <dgm:pt modelId="{DAE98460-5743-4CAA-8CC5-7550E428ED6F}" type="pres">
      <dgm:prSet presAssocID="{DF6F1F51-17AA-4F5E-8C2A-D9C39663CA18}" presName="connectorText" presStyleLbl="sibTrans1D1" presStyleIdx="0" presStyleCnt="4"/>
      <dgm:spPr/>
    </dgm:pt>
    <dgm:pt modelId="{38940872-C72A-4B87-8E82-2C4ABFF685CA}" type="pres">
      <dgm:prSet presAssocID="{4BA8092C-5C17-4F7D-957F-B45112B694E7}" presName="node" presStyleLbl="node1" presStyleIdx="1" presStyleCnt="5" custScaleX="275900" custScaleY="170912">
        <dgm:presLayoutVars>
          <dgm:bulletEnabled val="1"/>
        </dgm:presLayoutVars>
      </dgm:prSet>
      <dgm:spPr/>
    </dgm:pt>
    <dgm:pt modelId="{3C9F76F0-FFA4-44AB-B4FF-8167C4E9ABF6}" type="pres">
      <dgm:prSet presAssocID="{61A46C46-E9E0-474D-8429-70FF8FC7DFEA}" presName="sibTrans" presStyleLbl="sibTrans1D1" presStyleIdx="1" presStyleCnt="4"/>
      <dgm:spPr/>
    </dgm:pt>
    <dgm:pt modelId="{C11B532A-E4D7-4AC0-A8D6-8291616A080A}" type="pres">
      <dgm:prSet presAssocID="{61A46C46-E9E0-474D-8429-70FF8FC7DFEA}" presName="connectorText" presStyleLbl="sibTrans1D1" presStyleIdx="1" presStyleCnt="4"/>
      <dgm:spPr/>
    </dgm:pt>
    <dgm:pt modelId="{B2E375D3-169C-4EC9-9D07-86B8DE936A11}" type="pres">
      <dgm:prSet presAssocID="{10CA79D1-C7E2-4F9E-911B-E51CA830594B}" presName="node" presStyleLbl="node1" presStyleIdx="2" presStyleCnt="5" custScaleX="275900" custScaleY="170912">
        <dgm:presLayoutVars>
          <dgm:bulletEnabled val="1"/>
        </dgm:presLayoutVars>
      </dgm:prSet>
      <dgm:spPr/>
    </dgm:pt>
    <dgm:pt modelId="{8C46D2CB-1020-417B-BF98-3EB5FD64A648}" type="pres">
      <dgm:prSet presAssocID="{87FD26E7-6C04-4BF2-9D85-0C14A06B4136}" presName="sibTrans" presStyleLbl="sibTrans1D1" presStyleIdx="2" presStyleCnt="4"/>
      <dgm:spPr/>
    </dgm:pt>
    <dgm:pt modelId="{E0FFE0EF-3AA7-48E2-8E2B-63A8D083B35B}" type="pres">
      <dgm:prSet presAssocID="{87FD26E7-6C04-4BF2-9D85-0C14A06B4136}" presName="connectorText" presStyleLbl="sibTrans1D1" presStyleIdx="2" presStyleCnt="4"/>
      <dgm:spPr/>
    </dgm:pt>
    <dgm:pt modelId="{D76C471A-AC3F-482E-ADF3-64926923A5BB}" type="pres">
      <dgm:prSet presAssocID="{389ED4B5-9C6B-4D46-B3E9-7D82F5908FC5}" presName="node" presStyleLbl="node1" presStyleIdx="3" presStyleCnt="5" custScaleX="275900" custScaleY="170912">
        <dgm:presLayoutVars>
          <dgm:bulletEnabled val="1"/>
        </dgm:presLayoutVars>
      </dgm:prSet>
      <dgm:spPr/>
    </dgm:pt>
    <dgm:pt modelId="{04CBA140-803A-40E4-B88F-92194248F137}" type="pres">
      <dgm:prSet presAssocID="{F1D73066-1BAE-4ED9-8AE3-2ABB7821E04C}" presName="sibTrans" presStyleLbl="sibTrans1D1" presStyleIdx="3" presStyleCnt="4"/>
      <dgm:spPr/>
    </dgm:pt>
    <dgm:pt modelId="{A0FC6A34-2058-4585-B7C9-A477E7F0E703}" type="pres">
      <dgm:prSet presAssocID="{F1D73066-1BAE-4ED9-8AE3-2ABB7821E04C}" presName="connectorText" presStyleLbl="sibTrans1D1" presStyleIdx="3" presStyleCnt="4"/>
      <dgm:spPr/>
    </dgm:pt>
    <dgm:pt modelId="{5B0FB5EF-E8BA-4036-AFC2-D5CE38F39964}" type="pres">
      <dgm:prSet presAssocID="{760BF735-B34B-4817-872B-319371653DB3}" presName="node" presStyleLbl="node1" presStyleIdx="4" presStyleCnt="5" custScaleX="275900" custScaleY="170912">
        <dgm:presLayoutVars>
          <dgm:bulletEnabled val="1"/>
        </dgm:presLayoutVars>
      </dgm:prSet>
      <dgm:spPr/>
    </dgm:pt>
  </dgm:ptLst>
  <dgm:cxnLst>
    <dgm:cxn modelId="{F72BC708-954F-4C33-83EE-47FB9273E7AC}" type="presOf" srcId="{4BA8092C-5C17-4F7D-957F-B45112B694E7}" destId="{38940872-C72A-4B87-8E82-2C4ABFF685CA}" srcOrd="0" destOrd="0" presId="urn:microsoft.com/office/officeart/2005/8/layout/bProcess3"/>
    <dgm:cxn modelId="{9D4A401A-5413-453C-ABB1-3DF120545F4B}" type="presOf" srcId="{87FD26E7-6C04-4BF2-9D85-0C14A06B4136}" destId="{8C46D2CB-1020-417B-BF98-3EB5FD64A648}" srcOrd="0" destOrd="0" presId="urn:microsoft.com/office/officeart/2005/8/layout/bProcess3"/>
    <dgm:cxn modelId="{80EFF528-17FA-4BE8-A256-55B1A11A0F90}" srcId="{0E14F54A-D117-482C-8B41-CF28FED169A7}" destId="{389ED4B5-9C6B-4D46-B3E9-7D82F5908FC5}" srcOrd="3" destOrd="0" parTransId="{58C37481-B392-4AEC-A924-06E5728EC001}" sibTransId="{F1D73066-1BAE-4ED9-8AE3-2ABB7821E04C}"/>
    <dgm:cxn modelId="{EB840F31-4428-4BE6-9083-46E8F9CBEE36}" srcId="{0E14F54A-D117-482C-8B41-CF28FED169A7}" destId="{A01C00F8-C11E-42FD-8EAC-749A9BB0D434}" srcOrd="0" destOrd="0" parTransId="{4F9F42CC-48F2-40EF-8ACC-98596998A0C6}" sibTransId="{DF6F1F51-17AA-4F5E-8C2A-D9C39663CA18}"/>
    <dgm:cxn modelId="{D3DC3334-3A09-4D60-A0BB-199EEA3C20BF}" type="presOf" srcId="{F1D73066-1BAE-4ED9-8AE3-2ABB7821E04C}" destId="{A0FC6A34-2058-4585-B7C9-A477E7F0E703}" srcOrd="1" destOrd="0" presId="urn:microsoft.com/office/officeart/2005/8/layout/bProcess3"/>
    <dgm:cxn modelId="{87B54743-41A3-4BA7-B908-7246230B4FBF}" type="presOf" srcId="{389ED4B5-9C6B-4D46-B3E9-7D82F5908FC5}" destId="{D76C471A-AC3F-482E-ADF3-64926923A5BB}" srcOrd="0" destOrd="0" presId="urn:microsoft.com/office/officeart/2005/8/layout/bProcess3"/>
    <dgm:cxn modelId="{38B62E79-9B23-40F7-9EB6-B79C14D0DD48}" type="presOf" srcId="{F1D73066-1BAE-4ED9-8AE3-2ABB7821E04C}" destId="{04CBA140-803A-40E4-B88F-92194248F137}" srcOrd="0" destOrd="0" presId="urn:microsoft.com/office/officeart/2005/8/layout/bProcess3"/>
    <dgm:cxn modelId="{BC55EE7B-5AEB-4B8B-860A-E86C84761A66}" type="presOf" srcId="{DF6F1F51-17AA-4F5E-8C2A-D9C39663CA18}" destId="{DAE98460-5743-4CAA-8CC5-7550E428ED6F}" srcOrd="1" destOrd="0" presId="urn:microsoft.com/office/officeart/2005/8/layout/bProcess3"/>
    <dgm:cxn modelId="{7713A47F-D3B3-4997-BBD4-8D4B9D6CD26E}" type="presOf" srcId="{DF6F1F51-17AA-4F5E-8C2A-D9C39663CA18}" destId="{87DA9CB7-EA6A-4E9D-AE01-9A2E8CFE3005}" srcOrd="0" destOrd="0" presId="urn:microsoft.com/office/officeart/2005/8/layout/bProcess3"/>
    <dgm:cxn modelId="{734AE981-B0DA-4147-B736-E7B3722B769F}" type="presOf" srcId="{87FD26E7-6C04-4BF2-9D85-0C14A06B4136}" destId="{E0FFE0EF-3AA7-48E2-8E2B-63A8D083B35B}" srcOrd="1" destOrd="0" presId="urn:microsoft.com/office/officeart/2005/8/layout/bProcess3"/>
    <dgm:cxn modelId="{824E6C83-2E56-4380-9ACF-AA7BBB5F06E2}" srcId="{0E14F54A-D117-482C-8B41-CF28FED169A7}" destId="{760BF735-B34B-4817-872B-319371653DB3}" srcOrd="4" destOrd="0" parTransId="{E32251F2-C3DC-4EAC-93F5-3D0468CF2742}" sibTransId="{CFE95128-5FD8-4DA0-86A6-0EC6D9FEAE71}"/>
    <dgm:cxn modelId="{3F39CAB2-B0C2-467C-A7CE-DC6885E576EE}" type="presOf" srcId="{A01C00F8-C11E-42FD-8EAC-749A9BB0D434}" destId="{C7F75066-D8AA-4701-9EA7-6708A252ADA9}" srcOrd="0" destOrd="0" presId="urn:microsoft.com/office/officeart/2005/8/layout/bProcess3"/>
    <dgm:cxn modelId="{C38A8CBC-AEA6-4BD0-993A-9C5814D72B2D}" type="presOf" srcId="{10CA79D1-C7E2-4F9E-911B-E51CA830594B}" destId="{B2E375D3-169C-4EC9-9D07-86B8DE936A11}" srcOrd="0" destOrd="0" presId="urn:microsoft.com/office/officeart/2005/8/layout/bProcess3"/>
    <dgm:cxn modelId="{B3EE04EC-6893-4CE1-9F81-560F4797D657}" type="presOf" srcId="{760BF735-B34B-4817-872B-319371653DB3}" destId="{5B0FB5EF-E8BA-4036-AFC2-D5CE38F39964}" srcOrd="0" destOrd="0" presId="urn:microsoft.com/office/officeart/2005/8/layout/bProcess3"/>
    <dgm:cxn modelId="{613C09EC-8CC7-4AF6-AB9E-068245D853D6}" type="presOf" srcId="{0E14F54A-D117-482C-8B41-CF28FED169A7}" destId="{6F51DB28-B2F9-4DBE-90CD-1D3A34939D43}" srcOrd="0" destOrd="0" presId="urn:microsoft.com/office/officeart/2005/8/layout/bProcess3"/>
    <dgm:cxn modelId="{E2A79EEC-DDD2-4B39-AEE8-41E8C491BD11}" srcId="{0E14F54A-D117-482C-8B41-CF28FED169A7}" destId="{4BA8092C-5C17-4F7D-957F-B45112B694E7}" srcOrd="1" destOrd="0" parTransId="{03BB3B10-BF03-4CCC-89F5-DF4ECF67DC05}" sibTransId="{61A46C46-E9E0-474D-8429-70FF8FC7DFEA}"/>
    <dgm:cxn modelId="{CC0B36F2-86CB-4B09-9D26-993B7340F870}" srcId="{0E14F54A-D117-482C-8B41-CF28FED169A7}" destId="{10CA79D1-C7E2-4F9E-911B-E51CA830594B}" srcOrd="2" destOrd="0" parTransId="{2384F1F2-19ED-4DEC-BD1A-F19E7E383344}" sibTransId="{87FD26E7-6C04-4BF2-9D85-0C14A06B4136}"/>
    <dgm:cxn modelId="{F46C2DFB-A380-4017-B42D-631A9543524B}" type="presOf" srcId="{61A46C46-E9E0-474D-8429-70FF8FC7DFEA}" destId="{C11B532A-E4D7-4AC0-A8D6-8291616A080A}" srcOrd="1" destOrd="0" presId="urn:microsoft.com/office/officeart/2005/8/layout/bProcess3"/>
    <dgm:cxn modelId="{3AF6B6FF-B037-4AF8-BC3E-3B0D5807C781}" type="presOf" srcId="{61A46C46-E9E0-474D-8429-70FF8FC7DFEA}" destId="{3C9F76F0-FFA4-44AB-B4FF-8167C4E9ABF6}" srcOrd="0" destOrd="0" presId="urn:microsoft.com/office/officeart/2005/8/layout/bProcess3"/>
    <dgm:cxn modelId="{7F25417E-D788-4037-BD32-002D0A9088B1}" type="presParOf" srcId="{6F51DB28-B2F9-4DBE-90CD-1D3A34939D43}" destId="{C7F75066-D8AA-4701-9EA7-6708A252ADA9}" srcOrd="0" destOrd="0" presId="urn:microsoft.com/office/officeart/2005/8/layout/bProcess3"/>
    <dgm:cxn modelId="{E382688E-286D-4D04-8F1F-DDDD64809D32}" type="presParOf" srcId="{6F51DB28-B2F9-4DBE-90CD-1D3A34939D43}" destId="{87DA9CB7-EA6A-4E9D-AE01-9A2E8CFE3005}" srcOrd="1" destOrd="0" presId="urn:microsoft.com/office/officeart/2005/8/layout/bProcess3"/>
    <dgm:cxn modelId="{00B1B50A-53E4-4164-883C-5A4D8F17A496}" type="presParOf" srcId="{87DA9CB7-EA6A-4E9D-AE01-9A2E8CFE3005}" destId="{DAE98460-5743-4CAA-8CC5-7550E428ED6F}" srcOrd="0" destOrd="0" presId="urn:microsoft.com/office/officeart/2005/8/layout/bProcess3"/>
    <dgm:cxn modelId="{CDD9CED7-DF2F-46D4-8224-7B063F2818F9}" type="presParOf" srcId="{6F51DB28-B2F9-4DBE-90CD-1D3A34939D43}" destId="{38940872-C72A-4B87-8E82-2C4ABFF685CA}" srcOrd="2" destOrd="0" presId="urn:microsoft.com/office/officeart/2005/8/layout/bProcess3"/>
    <dgm:cxn modelId="{02E24B14-106F-4E3F-8DEC-C15AE3208B3D}" type="presParOf" srcId="{6F51DB28-B2F9-4DBE-90CD-1D3A34939D43}" destId="{3C9F76F0-FFA4-44AB-B4FF-8167C4E9ABF6}" srcOrd="3" destOrd="0" presId="urn:microsoft.com/office/officeart/2005/8/layout/bProcess3"/>
    <dgm:cxn modelId="{9C7D834C-6385-418B-9810-5787283316C6}" type="presParOf" srcId="{3C9F76F0-FFA4-44AB-B4FF-8167C4E9ABF6}" destId="{C11B532A-E4D7-4AC0-A8D6-8291616A080A}" srcOrd="0" destOrd="0" presId="urn:microsoft.com/office/officeart/2005/8/layout/bProcess3"/>
    <dgm:cxn modelId="{F7C7B356-CDC3-439F-BE40-4E5949585A02}" type="presParOf" srcId="{6F51DB28-B2F9-4DBE-90CD-1D3A34939D43}" destId="{B2E375D3-169C-4EC9-9D07-86B8DE936A11}" srcOrd="4" destOrd="0" presId="urn:microsoft.com/office/officeart/2005/8/layout/bProcess3"/>
    <dgm:cxn modelId="{4477F47A-47F7-4F81-A574-6595BCABD21E}" type="presParOf" srcId="{6F51DB28-B2F9-4DBE-90CD-1D3A34939D43}" destId="{8C46D2CB-1020-417B-BF98-3EB5FD64A648}" srcOrd="5" destOrd="0" presId="urn:microsoft.com/office/officeart/2005/8/layout/bProcess3"/>
    <dgm:cxn modelId="{87A169C6-83EA-4978-A288-78252F8406CC}" type="presParOf" srcId="{8C46D2CB-1020-417B-BF98-3EB5FD64A648}" destId="{E0FFE0EF-3AA7-48E2-8E2B-63A8D083B35B}" srcOrd="0" destOrd="0" presId="urn:microsoft.com/office/officeart/2005/8/layout/bProcess3"/>
    <dgm:cxn modelId="{7F365621-5D34-4304-8A69-16CC87B154CE}" type="presParOf" srcId="{6F51DB28-B2F9-4DBE-90CD-1D3A34939D43}" destId="{D76C471A-AC3F-482E-ADF3-64926923A5BB}" srcOrd="6" destOrd="0" presId="urn:microsoft.com/office/officeart/2005/8/layout/bProcess3"/>
    <dgm:cxn modelId="{2F498138-9BBF-41AD-B2AC-81907B402D17}" type="presParOf" srcId="{6F51DB28-B2F9-4DBE-90CD-1D3A34939D43}" destId="{04CBA140-803A-40E4-B88F-92194248F137}" srcOrd="7" destOrd="0" presId="urn:microsoft.com/office/officeart/2005/8/layout/bProcess3"/>
    <dgm:cxn modelId="{70976A91-D517-40C8-9C8E-3C444DF9F4C5}" type="presParOf" srcId="{04CBA140-803A-40E4-B88F-92194248F137}" destId="{A0FC6A34-2058-4585-B7C9-A477E7F0E703}" srcOrd="0" destOrd="0" presId="urn:microsoft.com/office/officeart/2005/8/layout/bProcess3"/>
    <dgm:cxn modelId="{EEAE016E-1F1D-443F-A7D3-07102B3F4F3B}" type="presParOf" srcId="{6F51DB28-B2F9-4DBE-90CD-1D3A34939D43}" destId="{5B0FB5EF-E8BA-4036-AFC2-D5CE38F39964}"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50ADC3-62CF-4259-9F37-8E5864F67B9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5FD346B-9A35-470B-95B0-075332E862D6}">
      <dgm:prSet phldrT="[Text]" custT="1"/>
      <dgm:spPr/>
      <dgm:t>
        <a:bodyPr/>
        <a:lstStyle/>
        <a:p>
          <a:r>
            <a:rPr lang="en-US" sz="1800" dirty="0"/>
            <a:t>Direct start to return with an Interim Urgency Ordinance, which would temporarily halt approval of building permits or other entitlements for new service station uses or the expansion of existing service station uses; and</a:t>
          </a:r>
        </a:p>
      </dgm:t>
    </dgm:pt>
    <dgm:pt modelId="{82512F56-548B-4EEC-93F0-DDA25CFF64C8}" type="parTrans" cxnId="{F6B519E9-58C5-4FDF-B9DD-A5C22525D695}">
      <dgm:prSet/>
      <dgm:spPr/>
      <dgm:t>
        <a:bodyPr/>
        <a:lstStyle/>
        <a:p>
          <a:endParaRPr lang="en-US" sz="1800"/>
        </a:p>
      </dgm:t>
    </dgm:pt>
    <dgm:pt modelId="{754DAA3D-AE01-4768-8BA2-39604A76D922}" type="sibTrans" cxnId="{F6B519E9-58C5-4FDF-B9DD-A5C22525D695}">
      <dgm:prSet/>
      <dgm:spPr/>
      <dgm:t>
        <a:bodyPr/>
        <a:lstStyle/>
        <a:p>
          <a:endParaRPr lang="en-US" sz="1800"/>
        </a:p>
      </dgm:t>
    </dgm:pt>
    <dgm:pt modelId="{0CC71666-D0B8-46CA-9571-5BDA68DB9B99}">
      <dgm:prSet custT="1"/>
      <dgm:spPr/>
      <dgm:t>
        <a:bodyPr/>
        <a:lstStyle/>
        <a:p>
          <a:r>
            <a:rPr lang="en-US" sz="1800" dirty="0"/>
            <a:t>Direct the CAAP include an action to go through a public process to adopt permanent regulations prohibiting the expansion, reconstruction, and relocation of existing service stations prior to the end of the Interim Urgency Ordinance.</a:t>
          </a:r>
        </a:p>
      </dgm:t>
    </dgm:pt>
    <dgm:pt modelId="{061FB063-ACDE-429E-B73D-979A2E21C46F}" type="parTrans" cxnId="{719477DF-E894-4761-B961-50ADE74D38C4}">
      <dgm:prSet/>
      <dgm:spPr/>
      <dgm:t>
        <a:bodyPr/>
        <a:lstStyle/>
        <a:p>
          <a:endParaRPr lang="en-US" sz="1800"/>
        </a:p>
      </dgm:t>
    </dgm:pt>
    <dgm:pt modelId="{AF8C17C1-52B8-475B-8CE1-3F95421B1CCF}" type="sibTrans" cxnId="{719477DF-E894-4761-B961-50ADE74D38C4}">
      <dgm:prSet/>
      <dgm:spPr/>
      <dgm:t>
        <a:bodyPr/>
        <a:lstStyle/>
        <a:p>
          <a:endParaRPr lang="en-US" sz="1800"/>
        </a:p>
      </dgm:t>
    </dgm:pt>
    <dgm:pt modelId="{AE36A9EF-3E2C-469A-ABBB-128FF5656E50}" type="pres">
      <dgm:prSet presAssocID="{CF50ADC3-62CF-4259-9F37-8E5864F67B98}" presName="Name0" presStyleCnt="0">
        <dgm:presLayoutVars>
          <dgm:dir/>
          <dgm:resizeHandles val="exact"/>
        </dgm:presLayoutVars>
      </dgm:prSet>
      <dgm:spPr/>
    </dgm:pt>
    <dgm:pt modelId="{2D69E582-8928-4112-849D-89F317C3997B}" type="pres">
      <dgm:prSet presAssocID="{35FD346B-9A35-470B-95B0-075332E862D6}" presName="node" presStyleLbl="node1" presStyleIdx="0" presStyleCnt="2">
        <dgm:presLayoutVars>
          <dgm:bulletEnabled val="1"/>
        </dgm:presLayoutVars>
      </dgm:prSet>
      <dgm:spPr/>
    </dgm:pt>
    <dgm:pt modelId="{9194AD5D-AA3B-4D54-A68C-4D8B371F5BA1}" type="pres">
      <dgm:prSet presAssocID="{754DAA3D-AE01-4768-8BA2-39604A76D922}" presName="sibTrans" presStyleLbl="sibTrans2D1" presStyleIdx="0" presStyleCnt="1"/>
      <dgm:spPr/>
    </dgm:pt>
    <dgm:pt modelId="{6A247C1C-ACAF-4AA9-A318-8CF2A10A53C4}" type="pres">
      <dgm:prSet presAssocID="{754DAA3D-AE01-4768-8BA2-39604A76D922}" presName="connectorText" presStyleLbl="sibTrans2D1" presStyleIdx="0" presStyleCnt="1"/>
      <dgm:spPr/>
    </dgm:pt>
    <dgm:pt modelId="{8A8A8C64-A75C-49EB-8160-B660030F2E37}" type="pres">
      <dgm:prSet presAssocID="{0CC71666-D0B8-46CA-9571-5BDA68DB9B99}" presName="node" presStyleLbl="node1" presStyleIdx="1" presStyleCnt="2">
        <dgm:presLayoutVars>
          <dgm:bulletEnabled val="1"/>
        </dgm:presLayoutVars>
      </dgm:prSet>
      <dgm:spPr/>
    </dgm:pt>
  </dgm:ptLst>
  <dgm:cxnLst>
    <dgm:cxn modelId="{2223130C-DD73-4216-AEB8-C28371093AA7}" type="presOf" srcId="{CF50ADC3-62CF-4259-9F37-8E5864F67B98}" destId="{AE36A9EF-3E2C-469A-ABBB-128FF5656E50}" srcOrd="0" destOrd="0" presId="urn:microsoft.com/office/officeart/2005/8/layout/process1"/>
    <dgm:cxn modelId="{4480150F-B31F-4DF8-8D1C-E7144B5261D5}" type="presOf" srcId="{35FD346B-9A35-470B-95B0-075332E862D6}" destId="{2D69E582-8928-4112-849D-89F317C3997B}" srcOrd="0" destOrd="0" presId="urn:microsoft.com/office/officeart/2005/8/layout/process1"/>
    <dgm:cxn modelId="{F47DE936-D2BC-47FC-9A1D-0D49B7E8F383}" type="presOf" srcId="{0CC71666-D0B8-46CA-9571-5BDA68DB9B99}" destId="{8A8A8C64-A75C-49EB-8160-B660030F2E37}" srcOrd="0" destOrd="0" presId="urn:microsoft.com/office/officeart/2005/8/layout/process1"/>
    <dgm:cxn modelId="{1C3EFB7E-5279-4CD1-B432-7B3CCDE6A483}" type="presOf" srcId="{754DAA3D-AE01-4768-8BA2-39604A76D922}" destId="{6A247C1C-ACAF-4AA9-A318-8CF2A10A53C4}" srcOrd="1" destOrd="0" presId="urn:microsoft.com/office/officeart/2005/8/layout/process1"/>
    <dgm:cxn modelId="{03F0D394-0DC9-4B47-B1C5-73C73E8DEF89}" type="presOf" srcId="{754DAA3D-AE01-4768-8BA2-39604A76D922}" destId="{9194AD5D-AA3B-4D54-A68C-4D8B371F5BA1}" srcOrd="0" destOrd="0" presId="urn:microsoft.com/office/officeart/2005/8/layout/process1"/>
    <dgm:cxn modelId="{719477DF-E894-4761-B961-50ADE74D38C4}" srcId="{CF50ADC3-62CF-4259-9F37-8E5864F67B98}" destId="{0CC71666-D0B8-46CA-9571-5BDA68DB9B99}" srcOrd="1" destOrd="0" parTransId="{061FB063-ACDE-429E-B73D-979A2E21C46F}" sibTransId="{AF8C17C1-52B8-475B-8CE1-3F95421B1CCF}"/>
    <dgm:cxn modelId="{F6B519E9-58C5-4FDF-B9DD-A5C22525D695}" srcId="{CF50ADC3-62CF-4259-9F37-8E5864F67B98}" destId="{35FD346B-9A35-470B-95B0-075332E862D6}" srcOrd="0" destOrd="0" parTransId="{82512F56-548B-4EEC-93F0-DDA25CFF64C8}" sibTransId="{754DAA3D-AE01-4768-8BA2-39604A76D922}"/>
    <dgm:cxn modelId="{A3B06E11-5CA3-4D8B-9E93-25BE6FCC0BA0}" type="presParOf" srcId="{AE36A9EF-3E2C-469A-ABBB-128FF5656E50}" destId="{2D69E582-8928-4112-849D-89F317C3997B}" srcOrd="0" destOrd="0" presId="urn:microsoft.com/office/officeart/2005/8/layout/process1"/>
    <dgm:cxn modelId="{FAE7A7E4-905E-44F5-A4CB-B498501C0FF4}" type="presParOf" srcId="{AE36A9EF-3E2C-469A-ABBB-128FF5656E50}" destId="{9194AD5D-AA3B-4D54-A68C-4D8B371F5BA1}" srcOrd="1" destOrd="0" presId="urn:microsoft.com/office/officeart/2005/8/layout/process1"/>
    <dgm:cxn modelId="{EB9D0226-5E18-464D-8BF0-56D43EE5D585}" type="presParOf" srcId="{9194AD5D-AA3B-4D54-A68C-4D8B371F5BA1}" destId="{6A247C1C-ACAF-4AA9-A318-8CF2A10A53C4}" srcOrd="0" destOrd="0" presId="urn:microsoft.com/office/officeart/2005/8/layout/process1"/>
    <dgm:cxn modelId="{C71C7823-3D9F-4927-A69C-D675AF7C85D7}" type="presParOf" srcId="{AE36A9EF-3E2C-469A-ABBB-128FF5656E50}" destId="{8A8A8C64-A75C-49EB-8160-B660030F2E37}"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0B0D2-CC0A-490D-B9E9-9AD0E18C337E}">
      <dsp:nvSpPr>
        <dsp:cNvPr id="0" name=""/>
        <dsp:cNvSpPr/>
      </dsp:nvSpPr>
      <dsp:spPr>
        <a:xfrm>
          <a:off x="415563" y="547386"/>
          <a:ext cx="676318" cy="6763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681F1-77CF-4E20-BD69-0787C7172246}">
      <dsp:nvSpPr>
        <dsp:cNvPr id="0" name=""/>
        <dsp:cNvSpPr/>
      </dsp:nvSpPr>
      <dsp:spPr>
        <a:xfrm>
          <a:off x="2258"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Adopting an Emergency Ordinance declaring a Climate Action Emergency</a:t>
          </a:r>
          <a:endParaRPr lang="en-US" sz="1600" kern="1200" dirty="0"/>
        </a:p>
      </dsp:txBody>
      <dsp:txXfrm>
        <a:off x="2258" y="1829196"/>
        <a:ext cx="1502929" cy="2754216"/>
      </dsp:txXfrm>
    </dsp:sp>
    <dsp:sp modelId="{15ECB597-ED6C-4395-9EA8-1AEF41AF9EDC}">
      <dsp:nvSpPr>
        <dsp:cNvPr id="0" name=""/>
        <dsp:cNvSpPr/>
      </dsp:nvSpPr>
      <dsp:spPr>
        <a:xfrm>
          <a:off x="2181506" y="547386"/>
          <a:ext cx="676318" cy="67631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25913-04BC-4DEA-992E-7F1BB28E9F11}">
      <dsp:nvSpPr>
        <dsp:cNvPr id="0" name=""/>
        <dsp:cNvSpPr/>
      </dsp:nvSpPr>
      <dsp:spPr>
        <a:xfrm>
          <a:off x="1768200"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Considering a moratorium or other temporary regulations prohibiting gas stations while permanent regulations are drafted</a:t>
          </a:r>
          <a:endParaRPr lang="en-US" sz="1600" kern="1200" dirty="0"/>
        </a:p>
      </dsp:txBody>
      <dsp:txXfrm>
        <a:off x="1768200" y="1829196"/>
        <a:ext cx="1502929" cy="2754216"/>
      </dsp:txXfrm>
    </dsp:sp>
    <dsp:sp modelId="{9C4E5044-4599-4421-9A26-261BB2C61A13}">
      <dsp:nvSpPr>
        <dsp:cNvPr id="0" name=""/>
        <dsp:cNvSpPr/>
      </dsp:nvSpPr>
      <dsp:spPr>
        <a:xfrm>
          <a:off x="3947448" y="547386"/>
          <a:ext cx="676318" cy="67631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EA5188-E10B-42F5-BBA0-75C762253940}">
      <dsp:nvSpPr>
        <dsp:cNvPr id="0" name=""/>
        <dsp:cNvSpPr/>
      </dsp:nvSpPr>
      <dsp:spPr>
        <a:xfrm>
          <a:off x="3534142"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Conducting public outreach to determine public support for a permanent ban on service and fueling stations that use fossil fuels. </a:t>
          </a:r>
          <a:endParaRPr lang="en-US" sz="1600" kern="1200" dirty="0"/>
        </a:p>
      </dsp:txBody>
      <dsp:txXfrm>
        <a:off x="3534142" y="1829196"/>
        <a:ext cx="1502929" cy="2754216"/>
      </dsp:txXfrm>
    </dsp:sp>
    <dsp:sp modelId="{ED985178-5CF7-4E56-B00E-5F771F0C44C3}">
      <dsp:nvSpPr>
        <dsp:cNvPr id="0" name=""/>
        <dsp:cNvSpPr/>
      </dsp:nvSpPr>
      <dsp:spPr>
        <a:xfrm>
          <a:off x="5713390" y="547386"/>
          <a:ext cx="676318" cy="67631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9C663-3995-47AE-82FA-D567BDB3B4F7}">
      <dsp:nvSpPr>
        <dsp:cNvPr id="0" name=""/>
        <dsp:cNvSpPr/>
      </dsp:nvSpPr>
      <dsp:spPr>
        <a:xfrm>
          <a:off x="5300085"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Addressing issues such as creating legal non-conforming land uses, determining the extent of improvements existing fueling stations may undergo, and incentivizing the transition to alternative fuels</a:t>
          </a:r>
          <a:endParaRPr lang="en-US" sz="1600" kern="1200" dirty="0"/>
        </a:p>
      </dsp:txBody>
      <dsp:txXfrm>
        <a:off x="5300085" y="1829196"/>
        <a:ext cx="1502929" cy="2754216"/>
      </dsp:txXfrm>
    </dsp:sp>
    <dsp:sp modelId="{4E9044EA-AD20-45EF-8271-79C29D40AAE8}">
      <dsp:nvSpPr>
        <dsp:cNvPr id="0" name=""/>
        <dsp:cNvSpPr/>
      </dsp:nvSpPr>
      <dsp:spPr>
        <a:xfrm>
          <a:off x="7479333" y="547386"/>
          <a:ext cx="676318" cy="6763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6FD0F-A74E-4D13-A00E-45B32A609990}">
      <dsp:nvSpPr>
        <dsp:cNvPr id="0" name=""/>
        <dsp:cNvSpPr/>
      </dsp:nvSpPr>
      <dsp:spPr>
        <a:xfrm>
          <a:off x="7066027"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Initiating a Zoning Ordinance Text Amendment to ban new, expanded, reconstructed, or relocated gas stations, updating fueling station definitions, addressing legal non-conforming uses, and promoting alternative fuels.</a:t>
          </a:r>
          <a:endParaRPr lang="en-US" sz="1600" kern="1200" dirty="0"/>
        </a:p>
      </dsp:txBody>
      <dsp:txXfrm>
        <a:off x="7066027" y="1829196"/>
        <a:ext cx="1502929" cy="2754216"/>
      </dsp:txXfrm>
    </dsp:sp>
    <dsp:sp modelId="{FAF8A078-95B8-4084-9720-7431B3ADD856}">
      <dsp:nvSpPr>
        <dsp:cNvPr id="0" name=""/>
        <dsp:cNvSpPr/>
      </dsp:nvSpPr>
      <dsp:spPr>
        <a:xfrm>
          <a:off x="9245275" y="547386"/>
          <a:ext cx="676318" cy="6763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8B2F4-893C-4667-8827-DB2CAEFA407A}">
      <dsp:nvSpPr>
        <dsp:cNvPr id="0" name=""/>
        <dsp:cNvSpPr/>
      </dsp:nvSpPr>
      <dsp:spPr>
        <a:xfrm>
          <a:off x="8831969"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Initiating a General Plan/Specific Plan Amendment to provide internal consistency in addressing the Climate Action Emergency and complement the Zoning Ordinance Text Amendment.</a:t>
          </a:r>
          <a:endParaRPr lang="en-US" sz="1600" kern="1200" dirty="0"/>
        </a:p>
      </dsp:txBody>
      <dsp:txXfrm>
        <a:off x="8831969" y="1829196"/>
        <a:ext cx="1502929" cy="2754216"/>
      </dsp:txXfrm>
    </dsp:sp>
    <dsp:sp modelId="{AF038F32-AE72-48DF-9712-2516815494AE}">
      <dsp:nvSpPr>
        <dsp:cNvPr id="0" name=""/>
        <dsp:cNvSpPr/>
      </dsp:nvSpPr>
      <dsp:spPr>
        <a:xfrm>
          <a:off x="11011217" y="547386"/>
          <a:ext cx="676318" cy="67631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D8DE2-2A94-48A0-93E6-85A9BB62267E}">
      <dsp:nvSpPr>
        <dsp:cNvPr id="0" name=""/>
        <dsp:cNvSpPr/>
      </dsp:nvSpPr>
      <dsp:spPr>
        <a:xfrm>
          <a:off x="10597912" y="1829196"/>
          <a:ext cx="1502929" cy="275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dirty="0"/>
            <a:t>Completing the public review process, including workshops, PC recommendation, and City Council adoption.</a:t>
          </a:r>
          <a:endParaRPr lang="en-US" sz="1600" kern="1200" dirty="0"/>
        </a:p>
      </dsp:txBody>
      <dsp:txXfrm>
        <a:off x="10597912" y="1829196"/>
        <a:ext cx="1502929" cy="27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0D5B2-CFAD-4A12-AEFC-101CF9A045B7}">
      <dsp:nvSpPr>
        <dsp:cNvPr id="0" name=""/>
        <dsp:cNvSpPr/>
      </dsp:nvSpPr>
      <dsp:spPr>
        <a:xfrm>
          <a:off x="0" y="504879"/>
          <a:ext cx="3809999" cy="22859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latin typeface="inherit"/>
            </a:rPr>
            <a:t>Continuation- </a:t>
          </a:r>
          <a:r>
            <a:rPr lang="en-US" sz="1600" b="0" i="0" kern="1200" dirty="0">
              <a:effectLst/>
              <a:latin typeface="Inter"/>
            </a:rPr>
            <a:t>Nonconforming uses can continue to operate, be transferred, or sold without enlargements or intensifications. Evidence must show it existed before the Zoning Code provision prohibiting the use. The Community Development Director has the authority to make such determinations.</a:t>
          </a:r>
          <a:endParaRPr lang="en-US" sz="1600" b="0" i="0" kern="1200" dirty="0">
            <a:effectLst/>
            <a:latin typeface="inherit"/>
          </a:endParaRPr>
        </a:p>
      </dsp:txBody>
      <dsp:txXfrm>
        <a:off x="0" y="504879"/>
        <a:ext cx="3809999" cy="2285999"/>
      </dsp:txXfrm>
    </dsp:sp>
    <dsp:sp modelId="{115E4A7E-AEDB-4871-BA35-104FB28AC03A}">
      <dsp:nvSpPr>
        <dsp:cNvPr id="0" name=""/>
        <dsp:cNvSpPr/>
      </dsp:nvSpPr>
      <dsp:spPr>
        <a:xfrm>
          <a:off x="4190999" y="504879"/>
          <a:ext cx="3809999" cy="2285999"/>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latin typeface="inherit"/>
            </a:rPr>
            <a:t>Maintenance </a:t>
          </a:r>
          <a:r>
            <a:rPr lang="en-US" sz="1600" b="0" i="0" kern="1200" dirty="0">
              <a:effectLst/>
              <a:latin typeface="Arial" panose="020B0604020202020204" pitchFamily="34" charset="0"/>
            </a:rPr>
            <a:t>- </a:t>
          </a:r>
          <a:r>
            <a:rPr lang="en-US" sz="1600" b="0" i="0" kern="1200" dirty="0">
              <a:effectLst/>
              <a:latin typeface="Inter"/>
            </a:rPr>
            <a:t>Maintenance of a nonconforming structure is allowed if it follows the building code requirements at the time. Repair work for safety or fire hazard can include structural alterations. Expanding or replacing non-conforming structures is not allowed. Repairs or alterations to comply with safety standards are allowed.</a:t>
          </a:r>
          <a:endParaRPr lang="en-US" sz="1600" b="0" i="0" kern="1200" dirty="0">
            <a:effectLst/>
            <a:latin typeface="inherit"/>
          </a:endParaRPr>
        </a:p>
      </dsp:txBody>
      <dsp:txXfrm>
        <a:off x="4190999" y="504879"/>
        <a:ext cx="3809999" cy="2285999"/>
      </dsp:txXfrm>
    </dsp:sp>
    <dsp:sp modelId="{5A8B966E-BE0E-4A44-8163-95FE6FAF966B}">
      <dsp:nvSpPr>
        <dsp:cNvPr id="0" name=""/>
        <dsp:cNvSpPr/>
      </dsp:nvSpPr>
      <dsp:spPr>
        <a:xfrm>
          <a:off x="8381999" y="504879"/>
          <a:ext cx="3809999" cy="2285999"/>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latin typeface="inherit"/>
            </a:rPr>
            <a:t>Modification, Expansion and Reconstruction</a:t>
          </a:r>
          <a:r>
            <a:rPr lang="en-US" sz="1600" b="0" i="0" kern="1200" dirty="0">
              <a:effectLst/>
              <a:latin typeface="Arial" panose="020B0604020202020204" pitchFamily="34" charset="0"/>
            </a:rPr>
            <a:t> - </a:t>
          </a:r>
          <a:r>
            <a:rPr lang="en-US" sz="1600" b="0" i="0" kern="1200" dirty="0">
              <a:effectLst/>
              <a:latin typeface="Inter"/>
            </a:rPr>
            <a:t>Changes to a structure must comply with the Zoning Code, and cannot create new nonconforming conditions. The approving authority may consider expanding a nonconforming use up to 10% of the structure. Exterior improvements require design review approval.</a:t>
          </a:r>
        </a:p>
      </dsp:txBody>
      <dsp:txXfrm>
        <a:off x="8381999" y="504879"/>
        <a:ext cx="3809999" cy="2285999"/>
      </dsp:txXfrm>
    </dsp:sp>
    <dsp:sp modelId="{C9ABDFDD-F453-439C-8D88-B43212B1E49E}">
      <dsp:nvSpPr>
        <dsp:cNvPr id="0" name=""/>
        <dsp:cNvSpPr/>
      </dsp:nvSpPr>
      <dsp:spPr>
        <a:xfrm>
          <a:off x="0" y="3171878"/>
          <a:ext cx="3809999" cy="2285999"/>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latin typeface="inherit"/>
            </a:rPr>
            <a:t>Structural Alterations </a:t>
          </a:r>
          <a:r>
            <a:rPr lang="en-US" sz="1600" b="0" i="0" kern="1200">
              <a:effectLst/>
              <a:latin typeface="Arial" panose="020B0604020202020204" pitchFamily="34" charset="0"/>
            </a:rPr>
            <a:t>- </a:t>
          </a:r>
          <a:r>
            <a:rPr lang="en-US" sz="1600" b="0" i="0" kern="1200">
              <a:effectLst/>
              <a:latin typeface="Inter"/>
            </a:rPr>
            <a:t>Nonconforming use of a building can be changed to another nonconforming use of the same or more restricted classification without structural alterations.</a:t>
          </a:r>
          <a:endParaRPr lang="en-US" sz="1600" b="0" i="0" kern="1200" dirty="0">
            <a:effectLst/>
            <a:latin typeface="Inter"/>
          </a:endParaRPr>
        </a:p>
      </dsp:txBody>
      <dsp:txXfrm>
        <a:off x="0" y="3171878"/>
        <a:ext cx="3809999" cy="2285999"/>
      </dsp:txXfrm>
    </dsp:sp>
    <dsp:sp modelId="{6370A365-475D-47BD-BCA9-405A3CB11682}">
      <dsp:nvSpPr>
        <dsp:cNvPr id="0" name=""/>
        <dsp:cNvSpPr/>
      </dsp:nvSpPr>
      <dsp:spPr>
        <a:xfrm>
          <a:off x="4190999" y="3171878"/>
          <a:ext cx="3809999" cy="2285999"/>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latin typeface="inherit"/>
            </a:rPr>
            <a:t>Repair/Replacement of Destroyed Buildings </a:t>
          </a:r>
          <a:r>
            <a:rPr lang="en-US" sz="1600" b="0" i="0" kern="1200" dirty="0">
              <a:effectLst/>
              <a:latin typeface="Arial" panose="020B0604020202020204" pitchFamily="34" charset="0"/>
            </a:rPr>
            <a:t>- </a:t>
          </a:r>
          <a:r>
            <a:rPr lang="en-US" sz="1600" b="0" i="0" kern="1200" dirty="0">
              <a:effectLst/>
              <a:latin typeface="Inter"/>
            </a:rPr>
            <a:t>Damaged structures can be rebuilt without City Council approval if the cost of reconstruction is less than 50% of the original value. A building permit is required, and a CUP is needed to increase the original footprint up to 10%.</a:t>
          </a:r>
        </a:p>
      </dsp:txBody>
      <dsp:txXfrm>
        <a:off x="4190999" y="3171878"/>
        <a:ext cx="3809999" cy="2285999"/>
      </dsp:txXfrm>
    </dsp:sp>
    <dsp:sp modelId="{DBCB2321-254D-4F8D-BBEF-A35CB5240CE5}">
      <dsp:nvSpPr>
        <dsp:cNvPr id="0" name=""/>
        <dsp:cNvSpPr/>
      </dsp:nvSpPr>
      <dsp:spPr>
        <a:xfrm>
          <a:off x="8381999" y="3171878"/>
          <a:ext cx="3809999" cy="228599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latin typeface="inherit"/>
            </a:rPr>
            <a:t>Loss of Nonconforming Status </a:t>
          </a:r>
          <a:r>
            <a:rPr lang="en-US" sz="1600" b="0" i="0" kern="1200" dirty="0">
              <a:effectLst/>
              <a:latin typeface="Arial" panose="020B0604020202020204" pitchFamily="34" charset="0"/>
            </a:rPr>
            <a:t>- </a:t>
          </a:r>
          <a:r>
            <a:rPr lang="en-US" sz="1600" b="0" i="0" kern="1200" dirty="0">
              <a:effectLst/>
              <a:latin typeface="Inter"/>
            </a:rPr>
            <a:t>Nonconforming use of a property ends if it's discontinued or abandoned for 6+ months. Any future use of the property must comply with all zoning regulations. Evidence of an intention to abandon and an act or failure to act which shows that the owner no longer claims or retains an interest in the nonconforming use is required to determine whether a use has been abandoned.</a:t>
          </a:r>
          <a:endParaRPr lang="en-US" sz="1600" b="0" i="0" kern="1200" dirty="0">
            <a:effectLst/>
            <a:latin typeface="inherit"/>
          </a:endParaRPr>
        </a:p>
      </dsp:txBody>
      <dsp:txXfrm>
        <a:off x="8381999" y="3171878"/>
        <a:ext cx="3809999" cy="2285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A9CB7-EA6A-4E9D-AE01-9A2E8CFE3005}">
      <dsp:nvSpPr>
        <dsp:cNvPr id="0" name=""/>
        <dsp:cNvSpPr/>
      </dsp:nvSpPr>
      <dsp:spPr>
        <a:xfrm>
          <a:off x="3759584" y="935847"/>
          <a:ext cx="282149" cy="91440"/>
        </a:xfrm>
        <a:custGeom>
          <a:avLst/>
          <a:gdLst/>
          <a:ahLst/>
          <a:cxnLst/>
          <a:rect l="0" t="0" r="0" b="0"/>
          <a:pathLst>
            <a:path>
              <a:moveTo>
                <a:pt x="0" y="45720"/>
              </a:moveTo>
              <a:lnTo>
                <a:pt x="282149"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92840" y="980001"/>
        <a:ext cx="15637" cy="3130"/>
      </dsp:txXfrm>
    </dsp:sp>
    <dsp:sp modelId="{C7F75066-D8AA-4701-9EA7-6708A252ADA9}">
      <dsp:nvSpPr>
        <dsp:cNvPr id="0" name=""/>
        <dsp:cNvSpPr/>
      </dsp:nvSpPr>
      <dsp:spPr>
        <a:xfrm>
          <a:off x="9751" y="284359"/>
          <a:ext cx="3751632" cy="13944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1" kern="1200" dirty="0"/>
            <a:t>1. Determine and define an outreach process to gauge level of support</a:t>
          </a:r>
          <a:endParaRPr lang="en-US" sz="1800" kern="1200" dirty="0"/>
        </a:p>
      </dsp:txBody>
      <dsp:txXfrm>
        <a:off x="9751" y="284359"/>
        <a:ext cx="3751632" cy="1394416"/>
      </dsp:txXfrm>
    </dsp:sp>
    <dsp:sp modelId="{3C9F76F0-FFA4-44AB-B4FF-8167C4E9ABF6}">
      <dsp:nvSpPr>
        <dsp:cNvPr id="0" name=""/>
        <dsp:cNvSpPr/>
      </dsp:nvSpPr>
      <dsp:spPr>
        <a:xfrm>
          <a:off x="7823966" y="935847"/>
          <a:ext cx="282149" cy="91440"/>
        </a:xfrm>
        <a:custGeom>
          <a:avLst/>
          <a:gdLst/>
          <a:ahLst/>
          <a:cxnLst/>
          <a:rect l="0" t="0" r="0" b="0"/>
          <a:pathLst>
            <a:path>
              <a:moveTo>
                <a:pt x="0" y="45720"/>
              </a:moveTo>
              <a:lnTo>
                <a:pt x="282149"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957222" y="980001"/>
        <a:ext cx="15637" cy="3130"/>
      </dsp:txXfrm>
    </dsp:sp>
    <dsp:sp modelId="{38940872-C72A-4B87-8E82-2C4ABFF685CA}">
      <dsp:nvSpPr>
        <dsp:cNvPr id="0" name=""/>
        <dsp:cNvSpPr/>
      </dsp:nvSpPr>
      <dsp:spPr>
        <a:xfrm>
          <a:off x="4074133" y="284359"/>
          <a:ext cx="3751632" cy="1394416"/>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1" kern="1200" dirty="0"/>
            <a:t>2. Prepare a General Plan, Specific Plan, and Zoning Ordinance text amendment, which would establish Service Station land use as Not Permitted</a:t>
          </a:r>
          <a:endParaRPr lang="en-US" sz="1800" kern="1200" dirty="0"/>
        </a:p>
      </dsp:txBody>
      <dsp:txXfrm>
        <a:off x="4074133" y="284359"/>
        <a:ext cx="3751632" cy="1394416"/>
      </dsp:txXfrm>
    </dsp:sp>
    <dsp:sp modelId="{8C46D2CB-1020-417B-BF98-3EB5FD64A648}">
      <dsp:nvSpPr>
        <dsp:cNvPr id="0" name=""/>
        <dsp:cNvSpPr/>
      </dsp:nvSpPr>
      <dsp:spPr>
        <a:xfrm>
          <a:off x="1885567" y="1676975"/>
          <a:ext cx="8128764" cy="282149"/>
        </a:xfrm>
        <a:custGeom>
          <a:avLst/>
          <a:gdLst/>
          <a:ahLst/>
          <a:cxnLst/>
          <a:rect l="0" t="0" r="0" b="0"/>
          <a:pathLst>
            <a:path>
              <a:moveTo>
                <a:pt x="8128764" y="0"/>
              </a:moveTo>
              <a:lnTo>
                <a:pt x="8128764" y="158174"/>
              </a:lnTo>
              <a:lnTo>
                <a:pt x="0" y="158174"/>
              </a:lnTo>
              <a:lnTo>
                <a:pt x="0" y="282149"/>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46580" y="1816484"/>
        <a:ext cx="406738" cy="3130"/>
      </dsp:txXfrm>
    </dsp:sp>
    <dsp:sp modelId="{B2E375D3-169C-4EC9-9D07-86B8DE936A11}">
      <dsp:nvSpPr>
        <dsp:cNvPr id="0" name=""/>
        <dsp:cNvSpPr/>
      </dsp:nvSpPr>
      <dsp:spPr>
        <a:xfrm>
          <a:off x="8138515" y="284359"/>
          <a:ext cx="3751632" cy="139441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1" kern="1200" dirty="0"/>
            <a:t>3. Evaluate streamlining and incentivizing enhancements</a:t>
          </a:r>
          <a:endParaRPr lang="en-US" sz="1800" kern="1200" dirty="0"/>
        </a:p>
      </dsp:txBody>
      <dsp:txXfrm>
        <a:off x="8138515" y="284359"/>
        <a:ext cx="3751632" cy="1394416"/>
      </dsp:txXfrm>
    </dsp:sp>
    <dsp:sp modelId="{04CBA140-803A-40E4-B88F-92194248F137}">
      <dsp:nvSpPr>
        <dsp:cNvPr id="0" name=""/>
        <dsp:cNvSpPr/>
      </dsp:nvSpPr>
      <dsp:spPr>
        <a:xfrm>
          <a:off x="3759584" y="2643012"/>
          <a:ext cx="282149" cy="91440"/>
        </a:xfrm>
        <a:custGeom>
          <a:avLst/>
          <a:gdLst/>
          <a:ahLst/>
          <a:cxnLst/>
          <a:rect l="0" t="0" r="0" b="0"/>
          <a:pathLst>
            <a:path>
              <a:moveTo>
                <a:pt x="0" y="45720"/>
              </a:moveTo>
              <a:lnTo>
                <a:pt x="282149"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92840" y="2687167"/>
        <a:ext cx="15637" cy="3130"/>
      </dsp:txXfrm>
    </dsp:sp>
    <dsp:sp modelId="{D76C471A-AC3F-482E-ADF3-64926923A5BB}">
      <dsp:nvSpPr>
        <dsp:cNvPr id="0" name=""/>
        <dsp:cNvSpPr/>
      </dsp:nvSpPr>
      <dsp:spPr>
        <a:xfrm>
          <a:off x="9751" y="1991524"/>
          <a:ext cx="3751632" cy="1394416"/>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1" kern="1200" dirty="0"/>
            <a:t>4. Take the Amendments through the required public review process, including Planning Commission recommendation and City Council adoption.</a:t>
          </a:r>
          <a:endParaRPr lang="en-US" sz="1800" kern="1200" dirty="0"/>
        </a:p>
      </dsp:txBody>
      <dsp:txXfrm>
        <a:off x="9751" y="1991524"/>
        <a:ext cx="3751632" cy="1394416"/>
      </dsp:txXfrm>
    </dsp:sp>
    <dsp:sp modelId="{5B0FB5EF-E8BA-4036-AFC2-D5CE38F39964}">
      <dsp:nvSpPr>
        <dsp:cNvPr id="0" name=""/>
        <dsp:cNvSpPr/>
      </dsp:nvSpPr>
      <dsp:spPr>
        <a:xfrm>
          <a:off x="4074133" y="1991524"/>
          <a:ext cx="3751632" cy="139441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1" kern="1200" dirty="0"/>
            <a:t>5. Continue to direct staff to explore options for additional charging at City-owned/maintained properties and private facilities for public benefit.</a:t>
          </a:r>
          <a:endParaRPr lang="en-US" sz="1800" kern="1200" dirty="0"/>
        </a:p>
      </dsp:txBody>
      <dsp:txXfrm>
        <a:off x="4074133" y="1991524"/>
        <a:ext cx="3751632" cy="1394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9E582-8928-4112-849D-89F317C3997B}">
      <dsp:nvSpPr>
        <dsp:cNvPr id="0" name=""/>
        <dsp:cNvSpPr/>
      </dsp:nvSpPr>
      <dsp:spPr>
        <a:xfrm>
          <a:off x="2324" y="0"/>
          <a:ext cx="4956354" cy="1536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Direct start to return with an Interim Urgency Ordinance, which would temporarily halt approval of building permits or other entitlements for new service station uses or the expansion of existing service station uses; and</a:t>
          </a:r>
        </a:p>
      </dsp:txBody>
      <dsp:txXfrm>
        <a:off x="47332" y="45008"/>
        <a:ext cx="4866338" cy="1446684"/>
      </dsp:txXfrm>
    </dsp:sp>
    <dsp:sp modelId="{9194AD5D-AA3B-4D54-A68C-4D8B371F5BA1}">
      <dsp:nvSpPr>
        <dsp:cNvPr id="0" name=""/>
        <dsp:cNvSpPr/>
      </dsp:nvSpPr>
      <dsp:spPr>
        <a:xfrm>
          <a:off x="5454314" y="153762"/>
          <a:ext cx="1050747" cy="12291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5454314" y="399597"/>
        <a:ext cx="735523" cy="737505"/>
      </dsp:txXfrm>
    </dsp:sp>
    <dsp:sp modelId="{8A8A8C64-A75C-49EB-8160-B660030F2E37}">
      <dsp:nvSpPr>
        <dsp:cNvPr id="0" name=""/>
        <dsp:cNvSpPr/>
      </dsp:nvSpPr>
      <dsp:spPr>
        <a:xfrm>
          <a:off x="6941220" y="0"/>
          <a:ext cx="4956354" cy="1536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Direct the CAAP include an action to go through a public process to adopt permanent regulations prohibiting the expansion, reconstruction, and relocation of existing service stations prior to the end of the Interim Urgency Ordinance.</a:t>
          </a:r>
        </a:p>
      </dsp:txBody>
      <dsp:txXfrm>
        <a:off x="6986228" y="45008"/>
        <a:ext cx="4866338" cy="144668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8E8B-5150-0443-BFB3-51ED2CE94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651406-BE11-83BE-A9D0-9075EBC14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DBE62-4EF7-D484-2DDD-886F605FE196}"/>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98D6F733-99A8-5C86-E7BA-4EDC19869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7642F-76BD-FDD0-334B-2A3EE244BA98}"/>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304915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9600-8938-218E-E11E-526C7601A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043AD-C089-7E9D-9754-9BFA0F5F2D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F6F54-11C1-7259-3EFA-07485F36536F}"/>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9D98DA04-482D-9459-FEE5-770287E3F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AF725-3B24-55F7-920B-4B2D5E7672E7}"/>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129614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1BEB5-0306-D07F-984E-440FF3657E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A77C56-6343-6C71-ED69-5004E3E31E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3DBCB-7089-340C-2C2A-1FA4A599207F}"/>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10F0A4F2-C5DD-7DE0-8F6C-4A9FF0C38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FF4D5-D9BF-8264-C6A0-5540FF584BB5}"/>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240651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88A8-967A-6EA5-708D-030075CB2C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3E4C2-1112-D787-6BCE-ADCFCE02B4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7D26E-C092-132C-3EB4-2870E5E5CD9C}"/>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7E2F6FEB-6C59-825D-ECFC-F505EEEC5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0EAA8-9D70-2DFC-F402-0DDE6B408CED}"/>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384653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94B1-E6EE-275B-95CC-B83EE6005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67051-9CAD-D11A-AEAA-43E07610B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77698-9B4C-63CE-FFC8-6FFFFCE11D11}"/>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8B8D45EC-5FFF-A687-B520-A00B37E7E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6CBE8-D493-78B6-F459-ED575749DB27}"/>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363829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964C-E5F2-EF19-0FC9-860B073E1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CE692-196E-E416-9105-A01ABE3F8C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95504-ABF0-8548-1AA0-BA11559D7F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1D167-23DE-690C-4127-1B0A702077E1}"/>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6" name="Footer Placeholder 5">
            <a:extLst>
              <a:ext uri="{FF2B5EF4-FFF2-40B4-BE49-F238E27FC236}">
                <a16:creationId xmlns:a16="http://schemas.microsoft.com/office/drawing/2014/main" id="{0368EE0F-0E31-D9DE-9538-2F2A3E9FE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8D4B0-88B6-1010-A5C8-502FE23339CC}"/>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377792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6146-6D35-D570-34B9-FDDB0C3762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E6BE01-3221-EF08-FD28-6CFDF6DAA4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879A8-1AAC-95D6-DDB7-852D0B2EC2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1B202-0288-FE04-6FAE-D0C524AF8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DEB21-7893-37BC-7364-E611BD1936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34901C-691B-9AD2-5A2E-772C6BE26E39}"/>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8" name="Footer Placeholder 7">
            <a:extLst>
              <a:ext uri="{FF2B5EF4-FFF2-40B4-BE49-F238E27FC236}">
                <a16:creationId xmlns:a16="http://schemas.microsoft.com/office/drawing/2014/main" id="{FBDBA388-DC40-968C-DBF4-4538BBC6F3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7E97-990F-BB7C-F359-6420B169ED62}"/>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393618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4D67-C698-ECDD-F3BC-528473453F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9BB63-E1C4-7639-974A-9DC3BC0F5E22}"/>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4" name="Footer Placeholder 3">
            <a:extLst>
              <a:ext uri="{FF2B5EF4-FFF2-40B4-BE49-F238E27FC236}">
                <a16:creationId xmlns:a16="http://schemas.microsoft.com/office/drawing/2014/main" id="{B875AF4A-F9C2-A86A-78C5-D2FA8B721F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9B4BFD-336D-9ECC-6737-53D81A103DAC}"/>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275703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C3AF4C-4F3B-B917-E4F9-6F807523157E}"/>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3" name="Footer Placeholder 2">
            <a:extLst>
              <a:ext uri="{FF2B5EF4-FFF2-40B4-BE49-F238E27FC236}">
                <a16:creationId xmlns:a16="http://schemas.microsoft.com/office/drawing/2014/main" id="{7DD90638-CDB4-9373-AB31-F39C37464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EA186-79CA-BD6C-CB9A-1C99535DAD8A}"/>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2835468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6B01-9837-6921-46D9-C129B6BDC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F0928-99FA-C631-4EC1-9F224146E2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F825F-3DDA-FAD8-14EC-8A3A0D199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B4F27-B86E-9666-35D1-BF6711A1EA85}"/>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6" name="Footer Placeholder 5">
            <a:extLst>
              <a:ext uri="{FF2B5EF4-FFF2-40B4-BE49-F238E27FC236}">
                <a16:creationId xmlns:a16="http://schemas.microsoft.com/office/drawing/2014/main" id="{B2B10BA7-E74E-0FF8-0370-3B2DB042C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A3042-194E-E9EF-8B5A-88DD0F6466B3}"/>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89466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F73F-6CA3-490B-3147-12814DC9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A25CB-77C7-5309-5BA9-B27C8E5C3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C7DA49-CD48-C969-B04A-63CB3961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4E385-C368-F08C-1099-146F3E619373}"/>
              </a:ext>
            </a:extLst>
          </p:cNvPr>
          <p:cNvSpPr>
            <a:spLocks noGrp="1"/>
          </p:cNvSpPr>
          <p:nvPr>
            <p:ph type="dt" sz="half" idx="10"/>
          </p:nvPr>
        </p:nvSpPr>
        <p:spPr/>
        <p:txBody>
          <a:bodyPr/>
          <a:lstStyle/>
          <a:p>
            <a:fld id="{B2D1FC7A-2B0D-4490-9568-D9237D39EC43}" type="datetimeFigureOut">
              <a:rPr lang="en-US" smtClean="0"/>
              <a:t>1/29/2024</a:t>
            </a:fld>
            <a:endParaRPr lang="en-US"/>
          </a:p>
        </p:txBody>
      </p:sp>
      <p:sp>
        <p:nvSpPr>
          <p:cNvPr id="6" name="Footer Placeholder 5">
            <a:extLst>
              <a:ext uri="{FF2B5EF4-FFF2-40B4-BE49-F238E27FC236}">
                <a16:creationId xmlns:a16="http://schemas.microsoft.com/office/drawing/2014/main" id="{D38BA299-52BB-8FF0-631D-A38C2D6C6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0E006-0107-45AD-C018-84004229A73E}"/>
              </a:ext>
            </a:extLst>
          </p:cNvPr>
          <p:cNvSpPr>
            <a:spLocks noGrp="1"/>
          </p:cNvSpPr>
          <p:nvPr>
            <p:ph type="sldNum" sz="quarter" idx="12"/>
          </p:nvPr>
        </p:nvSpPr>
        <p:spPr/>
        <p:txBody>
          <a:bodyPr/>
          <a:lstStyle/>
          <a:p>
            <a:fld id="{6ECBEB4A-6C01-4694-AB5B-D2C229ACA38F}" type="slidenum">
              <a:rPr lang="en-US" smtClean="0"/>
              <a:t>‹#›</a:t>
            </a:fld>
            <a:endParaRPr lang="en-US"/>
          </a:p>
        </p:txBody>
      </p:sp>
    </p:spTree>
    <p:extLst>
      <p:ext uri="{BB962C8B-B14F-4D97-AF65-F5344CB8AC3E}">
        <p14:creationId xmlns:p14="http://schemas.microsoft.com/office/powerpoint/2010/main" val="77935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32B0A-9677-1126-3D2F-BF90BCEA8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2D24BF-D255-6C0A-6231-CD017E18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9A61C-71A7-7040-424B-990E4817D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1FC7A-2B0D-4490-9568-D9237D39EC43}" type="datetimeFigureOut">
              <a:rPr lang="en-US" smtClean="0"/>
              <a:t>1/29/2024</a:t>
            </a:fld>
            <a:endParaRPr lang="en-US"/>
          </a:p>
        </p:txBody>
      </p:sp>
      <p:sp>
        <p:nvSpPr>
          <p:cNvPr id="5" name="Footer Placeholder 4">
            <a:extLst>
              <a:ext uri="{FF2B5EF4-FFF2-40B4-BE49-F238E27FC236}">
                <a16:creationId xmlns:a16="http://schemas.microsoft.com/office/drawing/2014/main" id="{6D8D3157-0695-451F-A81D-21521A73E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B9EE8-5B79-222D-18E3-41A4E9C32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BEB4A-6C01-4694-AB5B-D2C229ACA38F}" type="slidenum">
              <a:rPr lang="en-US" smtClean="0"/>
              <a:t>‹#›</a:t>
            </a:fld>
            <a:endParaRPr lang="en-US"/>
          </a:p>
        </p:txBody>
      </p:sp>
    </p:spTree>
    <p:extLst>
      <p:ext uri="{BB962C8B-B14F-4D97-AF65-F5344CB8AC3E}">
        <p14:creationId xmlns:p14="http://schemas.microsoft.com/office/powerpoint/2010/main" val="423586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a.gov/archive/gov39/wp-content/uploads/2018/09/9.10.18-Executive-Order.pdf"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ww2.arb.ca.gov/news/california-moves-accelerate-100-new-zero-emission-vehicle-sales-2035" TargetMode="External"/><Relationship Id="rId4" Type="http://schemas.openxmlformats.org/officeDocument/2006/relationships/hyperlink" Target="https://www.gov.ca.gov/wp-content/uploads/2020/09/9.23.20-EO-N-79-20-Climate.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andoned gas station and garage at sunset">
            <a:extLst>
              <a:ext uri="{FF2B5EF4-FFF2-40B4-BE49-F238E27FC236}">
                <a16:creationId xmlns:a16="http://schemas.microsoft.com/office/drawing/2014/main" id="{DFEC8D0D-A94E-D216-43F7-36F12523BF7A}"/>
              </a:ext>
            </a:extLst>
          </p:cNvPr>
          <p:cNvPicPr>
            <a:picLocks noChangeAspect="1"/>
          </p:cNvPicPr>
          <p:nvPr/>
        </p:nvPicPr>
        <p:blipFill rotWithShape="1">
          <a:blip r:embed="rId2">
            <a:extLst>
              <a:ext uri="{28A0092B-C50C-407E-A947-70E740481C1C}">
                <a14:useLocalDpi xmlns:a14="http://schemas.microsoft.com/office/drawing/2010/main" val="0"/>
              </a:ext>
            </a:extLst>
          </a:blip>
          <a:srcRect t="461" r="28336" b="3444"/>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95BA3B-9E8D-E444-A2E0-E0795F32FFDC}"/>
              </a:ext>
            </a:extLst>
          </p:cNvPr>
          <p:cNvSpPr>
            <a:spLocks noGrp="1"/>
          </p:cNvSpPr>
          <p:nvPr>
            <p:ph type="ctrTitle"/>
          </p:nvPr>
        </p:nvSpPr>
        <p:spPr>
          <a:xfrm>
            <a:off x="477981" y="1122363"/>
            <a:ext cx="4023360" cy="3204134"/>
          </a:xfrm>
        </p:spPr>
        <p:txBody>
          <a:bodyPr anchor="b">
            <a:normAutofit/>
          </a:bodyPr>
          <a:lstStyle/>
          <a:p>
            <a:pPr algn="l"/>
            <a:r>
              <a:rPr lang="en-US" sz="2600" b="0" i="0" dirty="0">
                <a:solidFill>
                  <a:schemeClr val="bg1"/>
                </a:solidFill>
                <a:effectLst/>
                <a:latin typeface="Arial" panose="020B0604020202020204" pitchFamily="34" charset="0"/>
              </a:rPr>
              <a:t>Discussion of </a:t>
            </a:r>
            <a:r>
              <a:rPr lang="en-US" sz="2600" dirty="0">
                <a:solidFill>
                  <a:schemeClr val="bg1"/>
                </a:solidFill>
                <a:latin typeface="Arial" panose="020B0604020202020204" pitchFamily="34" charset="0"/>
              </a:rPr>
              <a:t>Prohibition of</a:t>
            </a:r>
            <a:r>
              <a:rPr lang="en-US" sz="2600" b="0" i="0" dirty="0">
                <a:solidFill>
                  <a:schemeClr val="bg1"/>
                </a:solidFill>
                <a:effectLst/>
                <a:latin typeface="Arial" panose="020B0604020202020204" pitchFamily="34" charset="0"/>
              </a:rPr>
              <a:t> New &amp; Expanded or Reconstructed Service Stations in Pinole</a:t>
            </a:r>
            <a:endParaRPr lang="en-US" sz="2600" dirty="0">
              <a:solidFill>
                <a:schemeClr val="bg1"/>
              </a:solidFill>
            </a:endParaRPr>
          </a:p>
        </p:txBody>
      </p:sp>
      <p:sp>
        <p:nvSpPr>
          <p:cNvPr id="3" name="Subtitle 2">
            <a:extLst>
              <a:ext uri="{FF2B5EF4-FFF2-40B4-BE49-F238E27FC236}">
                <a16:creationId xmlns:a16="http://schemas.microsoft.com/office/drawing/2014/main" id="{115E9055-F4ED-4943-2315-14E7CFBB8657}"/>
              </a:ext>
            </a:extLst>
          </p:cNvPr>
          <p:cNvSpPr>
            <a:spLocks noGrp="1"/>
          </p:cNvSpPr>
          <p:nvPr>
            <p:ph type="subTitle" idx="1"/>
          </p:nvPr>
        </p:nvSpPr>
        <p:spPr>
          <a:xfrm>
            <a:off x="477980" y="4872922"/>
            <a:ext cx="4023359" cy="1208141"/>
          </a:xfrm>
        </p:spPr>
        <p:txBody>
          <a:bodyPr>
            <a:normAutofit/>
          </a:bodyPr>
          <a:lstStyle/>
          <a:p>
            <a:pPr algn="l"/>
            <a:endParaRPr lang="en-US" sz="2000">
              <a:solidFill>
                <a:schemeClr val="bg1"/>
              </a:solidFill>
            </a:endParaRPr>
          </a:p>
          <a:p>
            <a:pPr algn="l"/>
            <a:r>
              <a:rPr lang="en-US" sz="2000">
                <a:solidFill>
                  <a:schemeClr val="bg1"/>
                </a:solidFill>
              </a:rPr>
              <a:t>Tuesday, February 6, 2024</a:t>
            </a:r>
          </a:p>
          <a:p>
            <a:pPr algn="l"/>
            <a:r>
              <a:rPr lang="en-US" sz="2000">
                <a:solidFill>
                  <a:schemeClr val="bg1"/>
                </a:solidFill>
              </a:rPr>
              <a:t>City Council</a:t>
            </a:r>
          </a:p>
          <a:p>
            <a:pPr algn="l"/>
            <a:endParaRPr lang="en-US" sz="200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88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271CFA-44D1-0832-F1C7-7B02A1EA0638}"/>
              </a:ext>
            </a:extLst>
          </p:cNvPr>
          <p:cNvSpPr>
            <a:spLocks noGrp="1"/>
          </p:cNvSpPr>
          <p:nvPr>
            <p:ph type="title"/>
          </p:nvPr>
        </p:nvSpPr>
        <p:spPr>
          <a:xfrm>
            <a:off x="317499" y="1012536"/>
            <a:ext cx="7259661" cy="3163224"/>
          </a:xfrm>
        </p:spPr>
        <p:txBody>
          <a:bodyPr vert="horz" lIns="91440" tIns="45720" rIns="91440" bIns="45720" rtlCol="0" anchor="t">
            <a:normAutofit/>
          </a:bodyPr>
          <a:lstStyle/>
          <a:p>
            <a:r>
              <a:rPr lang="en-US" sz="4800" dirty="0"/>
              <a:t>Gas Sales Tax Information</a:t>
            </a:r>
          </a:p>
        </p:txBody>
      </p:sp>
      <p:sp>
        <p:nvSpPr>
          <p:cNvPr id="3082" name="Rectangle 308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Rectangle 308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Rectangle 308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Swiping payment cards at the pump could put card information at risk | Visa">
            <a:extLst>
              <a:ext uri="{FF2B5EF4-FFF2-40B4-BE49-F238E27FC236}">
                <a16:creationId xmlns:a16="http://schemas.microsoft.com/office/drawing/2014/main" id="{51E88A0A-5D76-70EC-3FE8-5D993AB15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40" r="14009" b="-2"/>
          <a:stretch/>
        </p:blipFill>
        <p:spPr bwMode="auto">
          <a:xfrm>
            <a:off x="6634162" y="955207"/>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1C016D38-258A-D1A4-526C-9D010D6F014A}"/>
              </a:ext>
            </a:extLst>
          </p:cNvPr>
          <p:cNvGraphicFramePr>
            <a:graphicFrameLocks noGrp="1"/>
          </p:cNvGraphicFramePr>
          <p:nvPr>
            <p:extLst>
              <p:ext uri="{D42A27DB-BD31-4B8C-83A1-F6EECF244321}">
                <p14:modId xmlns:p14="http://schemas.microsoft.com/office/powerpoint/2010/main" val="310114560"/>
              </p:ext>
            </p:extLst>
          </p:nvPr>
        </p:nvGraphicFramePr>
        <p:xfrm>
          <a:off x="317500" y="2594148"/>
          <a:ext cx="6138864" cy="739140"/>
        </p:xfrm>
        <a:graphic>
          <a:graphicData uri="http://schemas.openxmlformats.org/drawingml/2006/table">
            <a:tbl>
              <a:tblPr>
                <a:tableStyleId>{125E5076-3810-47DD-B79F-674D7AD40C01}</a:tableStyleId>
              </a:tblPr>
              <a:tblGrid>
                <a:gridCol w="1199548">
                  <a:extLst>
                    <a:ext uri="{9D8B030D-6E8A-4147-A177-3AD203B41FA5}">
                      <a16:colId xmlns:a16="http://schemas.microsoft.com/office/drawing/2014/main" val="2661980778"/>
                    </a:ext>
                  </a:extLst>
                </a:gridCol>
                <a:gridCol w="1285853">
                  <a:extLst>
                    <a:ext uri="{9D8B030D-6E8A-4147-A177-3AD203B41FA5}">
                      <a16:colId xmlns:a16="http://schemas.microsoft.com/office/drawing/2014/main" val="1026115662"/>
                    </a:ext>
                  </a:extLst>
                </a:gridCol>
                <a:gridCol w="1240256">
                  <a:extLst>
                    <a:ext uri="{9D8B030D-6E8A-4147-A177-3AD203B41FA5}">
                      <a16:colId xmlns:a16="http://schemas.microsoft.com/office/drawing/2014/main" val="730741280"/>
                    </a:ext>
                  </a:extLst>
                </a:gridCol>
                <a:gridCol w="1326558">
                  <a:extLst>
                    <a:ext uri="{9D8B030D-6E8A-4147-A177-3AD203B41FA5}">
                      <a16:colId xmlns:a16="http://schemas.microsoft.com/office/drawing/2014/main" val="1469453316"/>
                    </a:ext>
                  </a:extLst>
                </a:gridCol>
                <a:gridCol w="1086649">
                  <a:extLst>
                    <a:ext uri="{9D8B030D-6E8A-4147-A177-3AD203B41FA5}">
                      <a16:colId xmlns:a16="http://schemas.microsoft.com/office/drawing/2014/main" val="3125816808"/>
                    </a:ext>
                  </a:extLst>
                </a:gridCol>
              </a:tblGrid>
              <a:tr h="0">
                <a:tc>
                  <a:txBody>
                    <a:bodyPr/>
                    <a:lstStyle/>
                    <a:p>
                      <a:pPr algn="l" fontAlgn="t"/>
                      <a:r>
                        <a:rPr lang="en-US" sz="1800" b="1" dirty="0">
                          <a:effectLst/>
                        </a:rPr>
                        <a:t>FY 12/13</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a:effectLst/>
                        </a:rPr>
                        <a:t>FY 13/14</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dirty="0">
                          <a:effectLst/>
                        </a:rPr>
                        <a:t>FY 14/15</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a:effectLst/>
                        </a:rPr>
                        <a:t>FY 15/16</a:t>
                      </a:r>
                      <a:endParaRPr lang="en-US" sz="1800" i="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a:effectLst/>
                        </a:rPr>
                        <a:t>FY 16/17</a:t>
                      </a:r>
                      <a:endParaRPr lang="en-US" sz="1800" i="0">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349216338"/>
                  </a:ext>
                </a:extLst>
              </a:tr>
              <a:tr h="0">
                <a:tc>
                  <a:txBody>
                    <a:bodyPr/>
                    <a:lstStyle/>
                    <a:p>
                      <a:pPr algn="l" fontAlgn="t"/>
                      <a:r>
                        <a:rPr lang="en-US" sz="1800">
                          <a:effectLst/>
                        </a:rPr>
                        <a:t> $ 428,169</a:t>
                      </a:r>
                      <a:endParaRPr lang="en-US" sz="1800" i="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426,327</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$ 431,453</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$ 393,583</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$ 355,390</a:t>
                      </a:r>
                      <a:endParaRPr lang="en-US" sz="1800" i="0" dirty="0">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84668351"/>
                  </a:ext>
                </a:extLst>
              </a:tr>
            </a:tbl>
          </a:graphicData>
        </a:graphic>
      </p:graphicFrame>
      <p:graphicFrame>
        <p:nvGraphicFramePr>
          <p:cNvPr id="11" name="Table 10">
            <a:extLst>
              <a:ext uri="{FF2B5EF4-FFF2-40B4-BE49-F238E27FC236}">
                <a16:creationId xmlns:a16="http://schemas.microsoft.com/office/drawing/2014/main" id="{AB24EDFE-C9C3-F5D9-1FF8-9FACD4EC101A}"/>
              </a:ext>
            </a:extLst>
          </p:cNvPr>
          <p:cNvGraphicFramePr>
            <a:graphicFrameLocks noGrp="1"/>
          </p:cNvGraphicFramePr>
          <p:nvPr>
            <p:extLst>
              <p:ext uri="{D42A27DB-BD31-4B8C-83A1-F6EECF244321}">
                <p14:modId xmlns:p14="http://schemas.microsoft.com/office/powerpoint/2010/main" val="1689875185"/>
              </p:ext>
            </p:extLst>
          </p:nvPr>
        </p:nvGraphicFramePr>
        <p:xfrm>
          <a:off x="317500" y="3806190"/>
          <a:ext cx="6138862" cy="739140"/>
        </p:xfrm>
        <a:graphic>
          <a:graphicData uri="http://schemas.openxmlformats.org/drawingml/2006/table">
            <a:tbl>
              <a:tblPr>
                <a:tableStyleId>{125E5076-3810-47DD-B79F-674D7AD40C01}</a:tableStyleId>
              </a:tblPr>
              <a:tblGrid>
                <a:gridCol w="1150974">
                  <a:extLst>
                    <a:ext uri="{9D8B030D-6E8A-4147-A177-3AD203B41FA5}">
                      <a16:colId xmlns:a16="http://schemas.microsoft.com/office/drawing/2014/main" val="3776270612"/>
                    </a:ext>
                  </a:extLst>
                </a:gridCol>
                <a:gridCol w="1246972">
                  <a:extLst>
                    <a:ext uri="{9D8B030D-6E8A-4147-A177-3AD203B41FA5}">
                      <a16:colId xmlns:a16="http://schemas.microsoft.com/office/drawing/2014/main" val="1466287453"/>
                    </a:ext>
                  </a:extLst>
                </a:gridCol>
                <a:gridCol w="1246972">
                  <a:extLst>
                    <a:ext uri="{9D8B030D-6E8A-4147-A177-3AD203B41FA5}">
                      <a16:colId xmlns:a16="http://schemas.microsoft.com/office/drawing/2014/main" val="1496567102"/>
                    </a:ext>
                  </a:extLst>
                </a:gridCol>
                <a:gridCol w="1246972">
                  <a:extLst>
                    <a:ext uri="{9D8B030D-6E8A-4147-A177-3AD203B41FA5}">
                      <a16:colId xmlns:a16="http://schemas.microsoft.com/office/drawing/2014/main" val="1908653001"/>
                    </a:ext>
                  </a:extLst>
                </a:gridCol>
                <a:gridCol w="1246972">
                  <a:extLst>
                    <a:ext uri="{9D8B030D-6E8A-4147-A177-3AD203B41FA5}">
                      <a16:colId xmlns:a16="http://schemas.microsoft.com/office/drawing/2014/main" val="2712334914"/>
                    </a:ext>
                  </a:extLst>
                </a:gridCol>
              </a:tblGrid>
              <a:tr h="0">
                <a:tc>
                  <a:txBody>
                    <a:bodyPr/>
                    <a:lstStyle/>
                    <a:p>
                      <a:pPr algn="l" fontAlgn="t"/>
                      <a:r>
                        <a:rPr lang="en-US" sz="1800" b="1" dirty="0">
                          <a:effectLst/>
                        </a:rPr>
                        <a:t>FY 17/18</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dirty="0">
                          <a:effectLst/>
                        </a:rPr>
                        <a:t>FY 18/19</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a:effectLst/>
                        </a:rPr>
                        <a:t>FY 19/20</a:t>
                      </a:r>
                      <a:endParaRPr lang="en-US" sz="1800" i="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dirty="0">
                          <a:effectLst/>
                        </a:rPr>
                        <a:t>FY 20/21</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b="1" dirty="0">
                          <a:effectLst/>
                        </a:rPr>
                        <a:t>FY 21/22</a:t>
                      </a:r>
                      <a:endParaRPr lang="en-US" sz="1800" i="0" dirty="0">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2998832825"/>
                  </a:ext>
                </a:extLst>
              </a:tr>
              <a:tr h="0">
                <a:tc>
                  <a:txBody>
                    <a:bodyPr/>
                    <a:lstStyle/>
                    <a:p>
                      <a:pPr algn="l" fontAlgn="t"/>
                      <a:r>
                        <a:rPr lang="en-US" sz="1800">
                          <a:effectLst/>
                        </a:rPr>
                        <a:t> $ 362,450</a:t>
                      </a:r>
                      <a:endParaRPr lang="en-US" sz="1800" i="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$ 482,117</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a:effectLst/>
                        </a:rPr>
                        <a:t>$ 370,686</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$ 412,186</a:t>
                      </a:r>
                      <a:endParaRPr lang="en-US" sz="1800" i="0" dirty="0">
                        <a:effectLst/>
                        <a:latin typeface="Arial" panose="020B0604020202020204" pitchFamily="34" charset="0"/>
                        <a:cs typeface="Arial" panose="020B0604020202020204" pitchFamily="34" charset="0"/>
                      </a:endParaRPr>
                    </a:p>
                  </a:txBody>
                  <a:tcPr marL="47625" marR="47625" marT="47625" marB="47625"/>
                </a:tc>
                <a:tc>
                  <a:txBody>
                    <a:bodyPr/>
                    <a:lstStyle/>
                    <a:p>
                      <a:pPr algn="l" fontAlgn="t"/>
                      <a:r>
                        <a:rPr lang="en-US" sz="1800" dirty="0">
                          <a:effectLst/>
                        </a:rPr>
                        <a:t> $ 596,460</a:t>
                      </a:r>
                      <a:endParaRPr lang="en-US" sz="1800" i="0" dirty="0">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4250824997"/>
                  </a:ext>
                </a:extLst>
              </a:tr>
            </a:tbl>
          </a:graphicData>
        </a:graphic>
      </p:graphicFrame>
      <p:graphicFrame>
        <p:nvGraphicFramePr>
          <p:cNvPr id="12" name="Table 11">
            <a:extLst>
              <a:ext uri="{FF2B5EF4-FFF2-40B4-BE49-F238E27FC236}">
                <a16:creationId xmlns:a16="http://schemas.microsoft.com/office/drawing/2014/main" id="{29EED7FA-14FC-569A-AB9D-8CD4930EFE55}"/>
              </a:ext>
            </a:extLst>
          </p:cNvPr>
          <p:cNvGraphicFramePr>
            <a:graphicFrameLocks noGrp="1"/>
          </p:cNvGraphicFramePr>
          <p:nvPr>
            <p:extLst>
              <p:ext uri="{D42A27DB-BD31-4B8C-83A1-F6EECF244321}">
                <p14:modId xmlns:p14="http://schemas.microsoft.com/office/powerpoint/2010/main" val="2477456898"/>
              </p:ext>
            </p:extLst>
          </p:nvPr>
        </p:nvGraphicFramePr>
        <p:xfrm>
          <a:off x="317500" y="5018232"/>
          <a:ext cx="6138861" cy="739140"/>
        </p:xfrm>
        <a:graphic>
          <a:graphicData uri="http://schemas.openxmlformats.org/drawingml/2006/table">
            <a:tbl>
              <a:tblPr>
                <a:tableStyleId>{125E5076-3810-47DD-B79F-674D7AD40C01}</a:tableStyleId>
              </a:tblPr>
              <a:tblGrid>
                <a:gridCol w="6138861">
                  <a:extLst>
                    <a:ext uri="{9D8B030D-6E8A-4147-A177-3AD203B41FA5}">
                      <a16:colId xmlns:a16="http://schemas.microsoft.com/office/drawing/2014/main" val="2166769326"/>
                    </a:ext>
                  </a:extLst>
                </a:gridCol>
              </a:tblGrid>
              <a:tr h="0">
                <a:tc>
                  <a:txBody>
                    <a:bodyPr/>
                    <a:lstStyle/>
                    <a:p>
                      <a:pPr algn="l" fontAlgn="t"/>
                      <a:r>
                        <a:rPr lang="en-US" sz="1800" b="1" dirty="0">
                          <a:solidFill>
                            <a:schemeClr val="bg1"/>
                          </a:solidFill>
                          <a:effectLst/>
                        </a:rPr>
                        <a:t>10-year Average</a:t>
                      </a:r>
                      <a:endParaRPr lang="en-US" sz="1800" i="0" dirty="0">
                        <a:solidFill>
                          <a:schemeClr val="bg1"/>
                        </a:solidFill>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1967616279"/>
                  </a:ext>
                </a:extLst>
              </a:tr>
              <a:tr h="0">
                <a:tc>
                  <a:txBody>
                    <a:bodyPr/>
                    <a:lstStyle/>
                    <a:p>
                      <a:pPr algn="l" fontAlgn="t"/>
                      <a:r>
                        <a:rPr lang="en-US" sz="1800" dirty="0">
                          <a:solidFill>
                            <a:schemeClr val="bg1"/>
                          </a:solidFill>
                          <a:effectLst/>
                        </a:rPr>
                        <a:t> $ 425,882</a:t>
                      </a:r>
                      <a:endParaRPr lang="en-US" sz="1800" i="0" dirty="0">
                        <a:solidFill>
                          <a:schemeClr val="bg1"/>
                        </a:solidFill>
                        <a:effectLst/>
                        <a:latin typeface="Arial" panose="020B060402020202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461336866"/>
                  </a:ext>
                </a:extLst>
              </a:tr>
            </a:tbl>
          </a:graphicData>
        </a:graphic>
      </p:graphicFrame>
      <p:sp>
        <p:nvSpPr>
          <p:cNvPr id="14" name="TextBox 13">
            <a:extLst>
              <a:ext uri="{FF2B5EF4-FFF2-40B4-BE49-F238E27FC236}">
                <a16:creationId xmlns:a16="http://schemas.microsoft.com/office/drawing/2014/main" id="{070F3BAD-AAE7-9BCE-71DD-257AAA4C5FB7}"/>
              </a:ext>
            </a:extLst>
          </p:cNvPr>
          <p:cNvSpPr txBox="1"/>
          <p:nvPr/>
        </p:nvSpPr>
        <p:spPr>
          <a:xfrm>
            <a:off x="317498" y="1901249"/>
            <a:ext cx="7259661" cy="369332"/>
          </a:xfrm>
          <a:prstGeom prst="rect">
            <a:avLst/>
          </a:prstGeom>
          <a:noFill/>
        </p:spPr>
        <p:txBody>
          <a:bodyPr wrap="square">
            <a:spAutoFit/>
          </a:bodyPr>
          <a:lstStyle/>
          <a:p>
            <a:r>
              <a:rPr lang="en-US" dirty="0">
                <a:solidFill>
                  <a:srgbClr val="414141"/>
                </a:solidFill>
                <a:latin typeface="Arial" panose="020B0604020202020204" pitchFamily="34" charset="0"/>
              </a:rPr>
              <a:t>T</a:t>
            </a:r>
            <a:r>
              <a:rPr lang="en-US" b="0" i="0" dirty="0">
                <a:solidFill>
                  <a:srgbClr val="414141"/>
                </a:solidFill>
                <a:effectLst/>
                <a:latin typeface="Arial" panose="020B0604020202020204" pitchFamily="34" charset="0"/>
              </a:rPr>
              <a:t>axable sales in the Fuel and Service Station Business Group</a:t>
            </a:r>
            <a:endParaRPr lang="en-US" dirty="0"/>
          </a:p>
        </p:txBody>
      </p:sp>
    </p:spTree>
    <p:extLst>
      <p:ext uri="{BB962C8B-B14F-4D97-AF65-F5344CB8AC3E}">
        <p14:creationId xmlns:p14="http://schemas.microsoft.com/office/powerpoint/2010/main" val="3686175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F9C7E-4FDA-2983-AB97-8D433D3A3D72}"/>
              </a:ext>
            </a:extLst>
          </p:cNvPr>
          <p:cNvSpPr>
            <a:spLocks noGrp="1"/>
          </p:cNvSpPr>
          <p:nvPr>
            <p:ph type="title"/>
          </p:nvPr>
        </p:nvSpPr>
        <p:spPr>
          <a:xfrm>
            <a:off x="836675" y="99795"/>
            <a:ext cx="10515600" cy="1133693"/>
          </a:xfrm>
        </p:spPr>
        <p:txBody>
          <a:bodyPr>
            <a:normAutofit/>
          </a:bodyPr>
          <a:lstStyle/>
          <a:p>
            <a:r>
              <a:rPr lang="en-US" dirty="0"/>
              <a:t>Non-Conforming Use Regulations in Pinole</a:t>
            </a:r>
          </a:p>
        </p:txBody>
      </p:sp>
      <p:graphicFrame>
        <p:nvGraphicFramePr>
          <p:cNvPr id="4" name="Diagram 3">
            <a:extLst>
              <a:ext uri="{FF2B5EF4-FFF2-40B4-BE49-F238E27FC236}">
                <a16:creationId xmlns:a16="http://schemas.microsoft.com/office/drawing/2014/main" id="{8D3B3BA3-5B08-C881-331F-6E31135D9047}"/>
              </a:ext>
            </a:extLst>
          </p:cNvPr>
          <p:cNvGraphicFramePr/>
          <p:nvPr>
            <p:extLst>
              <p:ext uri="{D42A27DB-BD31-4B8C-83A1-F6EECF244321}">
                <p14:modId xmlns:p14="http://schemas.microsoft.com/office/powerpoint/2010/main" val="2855848396"/>
              </p:ext>
            </p:extLst>
          </p:nvPr>
        </p:nvGraphicFramePr>
        <p:xfrm>
          <a:off x="0" y="895242"/>
          <a:ext cx="12191999" cy="5962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913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BE7C-064C-5A81-A94B-94395D71D7BA}"/>
              </a:ext>
            </a:extLst>
          </p:cNvPr>
          <p:cNvSpPr>
            <a:spLocks noGrp="1"/>
          </p:cNvSpPr>
          <p:nvPr>
            <p:ph type="title"/>
          </p:nvPr>
        </p:nvSpPr>
        <p:spPr>
          <a:xfrm>
            <a:off x="190500" y="-4763"/>
            <a:ext cx="10515600" cy="1325563"/>
          </a:xfrm>
        </p:spPr>
        <p:txBody>
          <a:bodyPr/>
          <a:lstStyle/>
          <a:p>
            <a:r>
              <a:rPr lang="en-US" dirty="0"/>
              <a:t>Options for Next Steps</a:t>
            </a:r>
          </a:p>
        </p:txBody>
      </p:sp>
      <p:graphicFrame>
        <p:nvGraphicFramePr>
          <p:cNvPr id="7" name="TextBox 4">
            <a:extLst>
              <a:ext uri="{FF2B5EF4-FFF2-40B4-BE49-F238E27FC236}">
                <a16:creationId xmlns:a16="http://schemas.microsoft.com/office/drawing/2014/main" id="{B053AB90-7F1B-BE64-F5BC-C0C5D5EACC41}"/>
              </a:ext>
            </a:extLst>
          </p:cNvPr>
          <p:cNvGraphicFramePr/>
          <p:nvPr>
            <p:extLst>
              <p:ext uri="{D42A27DB-BD31-4B8C-83A1-F6EECF244321}">
                <p14:modId xmlns:p14="http://schemas.microsoft.com/office/powerpoint/2010/main" val="503961696"/>
              </p:ext>
            </p:extLst>
          </p:nvPr>
        </p:nvGraphicFramePr>
        <p:xfrm>
          <a:off x="190500" y="3187700"/>
          <a:ext cx="11899900"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BCD10EAB-37C9-5CAB-B54C-50B2D4B0AAE6}"/>
              </a:ext>
            </a:extLst>
          </p:cNvPr>
          <p:cNvGraphicFramePr/>
          <p:nvPr>
            <p:extLst>
              <p:ext uri="{D42A27DB-BD31-4B8C-83A1-F6EECF244321}">
                <p14:modId xmlns:p14="http://schemas.microsoft.com/office/powerpoint/2010/main" val="1861622227"/>
              </p:ext>
            </p:extLst>
          </p:nvPr>
        </p:nvGraphicFramePr>
        <p:xfrm>
          <a:off x="190500" y="1320800"/>
          <a:ext cx="11899900" cy="1536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C125F51C-B99D-8E6E-DB14-AFB14470CB25}"/>
              </a:ext>
            </a:extLst>
          </p:cNvPr>
          <p:cNvSpPr txBox="1"/>
          <p:nvPr/>
        </p:nvSpPr>
        <p:spPr>
          <a:xfrm>
            <a:off x="190500" y="3059668"/>
            <a:ext cx="11899900" cy="369332"/>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effectLst>
            <a:softEdge rad="12700"/>
          </a:effectLst>
        </p:spPr>
        <p:txBody>
          <a:bodyPr wrap="square">
            <a:spAutoFit/>
          </a:bodyPr>
          <a:lstStyle/>
          <a:p>
            <a:pPr algn="ctr"/>
            <a:r>
              <a:rPr lang="en-US" b="0" i="1" dirty="0">
                <a:solidFill>
                  <a:schemeClr val="bg1"/>
                </a:solidFill>
                <a:effectLst/>
                <a:latin typeface="Arial" panose="020B0604020202020204" pitchFamily="34" charset="0"/>
              </a:rPr>
              <a:t>2. Permanent Regulation Process</a:t>
            </a:r>
            <a:endParaRPr lang="en-US" i="1" dirty="0">
              <a:solidFill>
                <a:schemeClr val="bg1"/>
              </a:solidFill>
            </a:endParaRPr>
          </a:p>
        </p:txBody>
      </p:sp>
      <p:sp>
        <p:nvSpPr>
          <p:cNvPr id="11" name="TextBox 10">
            <a:extLst>
              <a:ext uri="{FF2B5EF4-FFF2-40B4-BE49-F238E27FC236}">
                <a16:creationId xmlns:a16="http://schemas.microsoft.com/office/drawing/2014/main" id="{98F2D6F4-6D26-5395-B877-8A6C9E9C0E33}"/>
              </a:ext>
            </a:extLst>
          </p:cNvPr>
          <p:cNvSpPr txBox="1"/>
          <p:nvPr/>
        </p:nvSpPr>
        <p:spPr>
          <a:xfrm>
            <a:off x="190500" y="951468"/>
            <a:ext cx="11899900" cy="369332"/>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effectLst>
            <a:softEdge rad="12700"/>
          </a:effectLst>
        </p:spPr>
        <p:txBody>
          <a:bodyPr wrap="square">
            <a:spAutoFit/>
          </a:bodyPr>
          <a:lstStyle/>
          <a:p>
            <a:pPr algn="ctr"/>
            <a:r>
              <a:rPr lang="en-US" b="0" i="1" dirty="0">
                <a:solidFill>
                  <a:schemeClr val="bg1"/>
                </a:solidFill>
                <a:effectLst/>
                <a:latin typeface="Arial" panose="020B0604020202020204" pitchFamily="34" charset="0"/>
              </a:rPr>
              <a:t>1. Short Term</a:t>
            </a:r>
            <a:endParaRPr lang="en-US" i="1" dirty="0">
              <a:solidFill>
                <a:schemeClr val="bg1"/>
              </a:solidFill>
            </a:endParaRPr>
          </a:p>
        </p:txBody>
      </p:sp>
    </p:spTree>
    <p:extLst>
      <p:ext uri="{BB962C8B-B14F-4D97-AF65-F5344CB8AC3E}">
        <p14:creationId xmlns:p14="http://schemas.microsoft.com/office/powerpoint/2010/main" val="278153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8471F-B5DA-B3CD-0E37-BC03B30D528F}"/>
              </a:ext>
            </a:extLst>
          </p:cNvPr>
          <p:cNvSpPr>
            <a:spLocks noGrp="1"/>
          </p:cNvSpPr>
          <p:nvPr>
            <p:ph type="title"/>
          </p:nvPr>
        </p:nvSpPr>
        <p:spPr>
          <a:xfrm>
            <a:off x="761800" y="762001"/>
            <a:ext cx="5334197" cy="1708242"/>
          </a:xfrm>
        </p:spPr>
        <p:txBody>
          <a:bodyPr anchor="ctr">
            <a:normAutofit/>
          </a:bodyPr>
          <a:lstStyle/>
          <a:p>
            <a:r>
              <a:rPr lang="en-US" sz="4000"/>
              <a:t>Fiscal Impact</a:t>
            </a:r>
          </a:p>
        </p:txBody>
      </p:sp>
      <p:sp>
        <p:nvSpPr>
          <p:cNvPr id="3" name="Content Placeholder 2">
            <a:extLst>
              <a:ext uri="{FF2B5EF4-FFF2-40B4-BE49-F238E27FC236}">
                <a16:creationId xmlns:a16="http://schemas.microsoft.com/office/drawing/2014/main" id="{63E608DF-6A8B-A5F8-305A-4A97A08315BA}"/>
              </a:ext>
            </a:extLst>
          </p:cNvPr>
          <p:cNvSpPr>
            <a:spLocks noGrp="1"/>
          </p:cNvSpPr>
          <p:nvPr>
            <p:ph idx="1"/>
          </p:nvPr>
        </p:nvSpPr>
        <p:spPr>
          <a:xfrm>
            <a:off x="761800" y="2140044"/>
            <a:ext cx="5334197" cy="3769835"/>
          </a:xfrm>
        </p:spPr>
        <p:txBody>
          <a:bodyPr anchor="ctr">
            <a:normAutofit/>
          </a:bodyPr>
          <a:lstStyle/>
          <a:p>
            <a:pPr marL="0" indent="0">
              <a:buNone/>
            </a:pPr>
            <a:r>
              <a:rPr lang="en-US" sz="2000" dirty="0"/>
              <a:t>The cost of preparing amendments to the General Plan, Specific Plan and Zoning Ordinance is associated with the time spent by the staff to make such amendments. </a:t>
            </a:r>
          </a:p>
          <a:p>
            <a:pPr marL="0" indent="0">
              <a:buNone/>
            </a:pPr>
            <a:r>
              <a:rPr lang="en-US" sz="2000" dirty="0"/>
              <a:t>It is uncertain how much revenue the City will lose in sales tax by prohibiting future gas stations. A shift to taxation of EV charging (which is still unknown) may end up filling the gap to some extent, especially paired with a strong push by the City to encourage ample EV charging facilities in Pinole.</a:t>
            </a:r>
          </a:p>
        </p:txBody>
      </p:sp>
      <p:pic>
        <p:nvPicPr>
          <p:cNvPr id="5" name="Picture 4" descr="Cars in a traffic jam">
            <a:extLst>
              <a:ext uri="{FF2B5EF4-FFF2-40B4-BE49-F238E27FC236}">
                <a16:creationId xmlns:a16="http://schemas.microsoft.com/office/drawing/2014/main" id="{8ECEF1FE-3140-B67F-4F6E-B02F0009C2A7}"/>
              </a:ext>
            </a:extLst>
          </p:cNvPr>
          <p:cNvPicPr>
            <a:picLocks noChangeAspect="1"/>
          </p:cNvPicPr>
          <p:nvPr/>
        </p:nvPicPr>
        <p:blipFill rotWithShape="1">
          <a:blip r:embed="rId2"/>
          <a:srcRect l="24402" r="2512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0300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51BB-76B1-C30B-244B-113203F1F9E6}"/>
              </a:ext>
            </a:extLst>
          </p:cNvPr>
          <p:cNvSpPr>
            <a:spLocks noGrp="1"/>
          </p:cNvSpPr>
          <p:nvPr>
            <p:ph type="title"/>
          </p:nvPr>
        </p:nvSpPr>
        <p:spPr>
          <a:xfrm>
            <a:off x="5868557" y="1138036"/>
            <a:ext cx="5444382" cy="1402470"/>
          </a:xfrm>
        </p:spPr>
        <p:txBody>
          <a:bodyPr anchor="t">
            <a:normAutofit/>
          </a:bodyPr>
          <a:lstStyle/>
          <a:p>
            <a:r>
              <a:rPr lang="en-US" sz="3200"/>
              <a:t>Options for next steps</a:t>
            </a:r>
          </a:p>
        </p:txBody>
      </p:sp>
      <p:pic>
        <p:nvPicPr>
          <p:cNvPr id="5" name="Picture 4" descr="Exclamation mark on a yellow background">
            <a:extLst>
              <a:ext uri="{FF2B5EF4-FFF2-40B4-BE49-F238E27FC236}">
                <a16:creationId xmlns:a16="http://schemas.microsoft.com/office/drawing/2014/main" id="{C2755948-CB33-5C84-41A3-9D536265BEE7}"/>
              </a:ext>
            </a:extLst>
          </p:cNvPr>
          <p:cNvPicPr>
            <a:picLocks noChangeAspect="1"/>
          </p:cNvPicPr>
          <p:nvPr/>
        </p:nvPicPr>
        <p:blipFill rotWithShape="1">
          <a:blip r:embed="rId2"/>
          <a:srcRect l="28292" r="15374"/>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7EE15D2-66D9-9D0A-0484-3349CC7BC101}"/>
              </a:ext>
            </a:extLst>
          </p:cNvPr>
          <p:cNvSpPr>
            <a:spLocks noGrp="1"/>
          </p:cNvSpPr>
          <p:nvPr>
            <p:ph idx="1"/>
          </p:nvPr>
        </p:nvSpPr>
        <p:spPr>
          <a:xfrm>
            <a:off x="5868557" y="1854200"/>
            <a:ext cx="5444382" cy="4902200"/>
          </a:xfrm>
        </p:spPr>
        <p:txBody>
          <a:bodyPr>
            <a:normAutofit/>
          </a:bodyPr>
          <a:lstStyle/>
          <a:p>
            <a:r>
              <a:rPr lang="en-US" sz="2000" dirty="0"/>
              <a:t>Direct start to return with an Interim Urgency Ordinance, which would temporarily halt approval of building permits or other entitlements for new service station uses or the expansion of existing service station uses; and</a:t>
            </a:r>
          </a:p>
          <a:p>
            <a:r>
              <a:rPr lang="en-US" sz="2000" dirty="0"/>
              <a:t>Direct the CAAP include an action to go through a public process to adopt permanent regulations prohibiting the expansion, reconstruction, and relocation of existing service stations prior to the end of the Interim Urgency Ordinance.</a:t>
            </a:r>
          </a:p>
        </p:txBody>
      </p:sp>
    </p:spTree>
    <p:extLst>
      <p:ext uri="{BB962C8B-B14F-4D97-AF65-F5344CB8AC3E}">
        <p14:creationId xmlns:p14="http://schemas.microsoft.com/office/powerpoint/2010/main" val="1761295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31F14-9B1B-DEA4-44B4-F9F095AB84BA}"/>
              </a:ext>
            </a:extLst>
          </p:cNvPr>
          <p:cNvSpPr>
            <a:spLocks noGrp="1"/>
          </p:cNvSpPr>
          <p:nvPr>
            <p:ph type="title"/>
          </p:nvPr>
        </p:nvSpPr>
        <p:spPr>
          <a:xfrm>
            <a:off x="761800" y="762001"/>
            <a:ext cx="5334197" cy="1708242"/>
          </a:xfrm>
        </p:spPr>
        <p:txBody>
          <a:bodyPr anchor="ctr">
            <a:normAutofit/>
          </a:bodyPr>
          <a:lstStyle/>
          <a:p>
            <a:r>
              <a:rPr lang="en-US" sz="4000"/>
              <a:t>Staff Recommendations</a:t>
            </a:r>
          </a:p>
        </p:txBody>
      </p:sp>
      <p:sp>
        <p:nvSpPr>
          <p:cNvPr id="3" name="Content Placeholder 2">
            <a:extLst>
              <a:ext uri="{FF2B5EF4-FFF2-40B4-BE49-F238E27FC236}">
                <a16:creationId xmlns:a16="http://schemas.microsoft.com/office/drawing/2014/main" id="{09102708-DAF7-CA8F-6E8A-31CC90CF6C43}"/>
              </a:ext>
            </a:extLst>
          </p:cNvPr>
          <p:cNvSpPr>
            <a:spLocks noGrp="1"/>
          </p:cNvSpPr>
          <p:nvPr>
            <p:ph idx="1"/>
          </p:nvPr>
        </p:nvSpPr>
        <p:spPr>
          <a:xfrm>
            <a:off x="761800" y="2470244"/>
            <a:ext cx="5334197" cy="3769835"/>
          </a:xfrm>
        </p:spPr>
        <p:txBody>
          <a:bodyPr anchor="ctr">
            <a:normAutofit/>
          </a:bodyPr>
          <a:lstStyle/>
          <a:p>
            <a:r>
              <a:rPr lang="en-US" sz="2000" b="0" i="0" dirty="0">
                <a:effectLst/>
                <a:latin typeface="Arial" panose="020B0604020202020204" pitchFamily="34" charset="0"/>
              </a:rPr>
              <a:t>Staff recommends that the Council receive information and provide staff with appropriate direction for future actions, if any.</a:t>
            </a:r>
            <a:endParaRPr lang="en-US" sz="2000" dirty="0"/>
          </a:p>
        </p:txBody>
      </p:sp>
      <p:pic>
        <p:nvPicPr>
          <p:cNvPr id="5" name="Picture 4" descr="Light bulb on yellow background with sketched light beams and cord">
            <a:extLst>
              <a:ext uri="{FF2B5EF4-FFF2-40B4-BE49-F238E27FC236}">
                <a16:creationId xmlns:a16="http://schemas.microsoft.com/office/drawing/2014/main" id="{2959A130-89DA-5C00-B117-5C0B444B4776}"/>
              </a:ext>
            </a:extLst>
          </p:cNvPr>
          <p:cNvPicPr>
            <a:picLocks noChangeAspect="1"/>
          </p:cNvPicPr>
          <p:nvPr/>
        </p:nvPicPr>
        <p:blipFill rotWithShape="1">
          <a:blip r:embed="rId2"/>
          <a:srcRect l="48250" r="399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9862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1A792-35B6-1C71-2CAA-6408276C4059}"/>
              </a:ext>
            </a:extLst>
          </p:cNvPr>
          <p:cNvSpPr>
            <a:spLocks noGrp="1"/>
          </p:cNvSpPr>
          <p:nvPr>
            <p:ph type="title"/>
          </p:nvPr>
        </p:nvSpPr>
        <p:spPr>
          <a:xfrm>
            <a:off x="836678" y="723898"/>
            <a:ext cx="7367521" cy="1495425"/>
          </a:xfrm>
        </p:spPr>
        <p:txBody>
          <a:bodyPr>
            <a:normAutofit/>
          </a:bodyPr>
          <a:lstStyle/>
          <a:p>
            <a:r>
              <a:rPr lang="en-US" sz="3800" dirty="0"/>
              <a:t>Background &amp; Tonight’s Agenda</a:t>
            </a:r>
          </a:p>
        </p:txBody>
      </p:sp>
      <p:sp>
        <p:nvSpPr>
          <p:cNvPr id="3" name="Content Placeholder 2">
            <a:extLst>
              <a:ext uri="{FF2B5EF4-FFF2-40B4-BE49-F238E27FC236}">
                <a16:creationId xmlns:a16="http://schemas.microsoft.com/office/drawing/2014/main" id="{209B00AD-7F6D-E259-FEF9-F997BDF5D44C}"/>
              </a:ext>
            </a:extLst>
          </p:cNvPr>
          <p:cNvSpPr>
            <a:spLocks noGrp="1"/>
          </p:cNvSpPr>
          <p:nvPr>
            <p:ph idx="1"/>
          </p:nvPr>
        </p:nvSpPr>
        <p:spPr>
          <a:xfrm>
            <a:off x="836679" y="2219323"/>
            <a:ext cx="6002110" cy="3729034"/>
          </a:xfrm>
        </p:spPr>
        <p:txBody>
          <a:bodyPr>
            <a:noAutofit/>
          </a:bodyPr>
          <a:lstStyle/>
          <a:p>
            <a:r>
              <a:rPr lang="en-US" sz="1800" b="0" i="0" dirty="0">
                <a:effectLst/>
                <a:latin typeface="Arial" panose="020B0604020202020204" pitchFamily="34" charset="0"/>
                <a:cs typeface="Arial" panose="020B0604020202020204" pitchFamily="34" charset="0"/>
              </a:rPr>
              <a:t>July 18, 2023: Future agenda item request (Councilmember Sasai)</a:t>
            </a:r>
          </a:p>
          <a:p>
            <a:pPr fontAlgn="base">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Tonight’s Agenda:</a:t>
            </a:r>
          </a:p>
          <a:p>
            <a:pPr lvl="1" fontAlgn="base"/>
            <a:r>
              <a:rPr lang="en-US" sz="1800" b="0" i="0" dirty="0">
                <a:effectLst/>
                <a:latin typeface="Arial" panose="020B0604020202020204" pitchFamily="34" charset="0"/>
                <a:cs typeface="Arial" panose="020B0604020202020204" pitchFamily="34" charset="0"/>
              </a:rPr>
              <a:t>The current landscape of state and local legislation related to carbon neutrality</a:t>
            </a:r>
          </a:p>
          <a:p>
            <a:pPr lvl="1" fontAlgn="base"/>
            <a:r>
              <a:rPr lang="en-US" sz="1800" b="0" i="0" dirty="0">
                <a:effectLst/>
                <a:latin typeface="Arial" panose="020B0604020202020204" pitchFamily="34" charset="0"/>
                <a:cs typeface="Arial" panose="020B0604020202020204" pitchFamily="34" charset="0"/>
              </a:rPr>
              <a:t>Gas station regulation in other communities </a:t>
            </a:r>
          </a:p>
          <a:p>
            <a:pPr lvl="1" fontAlgn="base"/>
            <a:r>
              <a:rPr lang="en-US" sz="1800" b="0" i="0" dirty="0">
                <a:effectLst/>
                <a:latin typeface="Arial" panose="020B0604020202020204" pitchFamily="34" charset="0"/>
                <a:cs typeface="Arial" panose="020B0604020202020204" pitchFamily="34" charset="0"/>
              </a:rPr>
              <a:t>Climate Emergency Policies in Pinole</a:t>
            </a:r>
          </a:p>
          <a:p>
            <a:pPr lvl="1" fontAlgn="base"/>
            <a:r>
              <a:rPr lang="en-US" sz="1800" b="0" i="0" dirty="0">
                <a:effectLst/>
                <a:latin typeface="Arial" panose="020B0604020202020204" pitchFamily="34" charset="0"/>
                <a:cs typeface="Arial" panose="020B0604020202020204" pitchFamily="34" charset="0"/>
              </a:rPr>
              <a:t>Pinole's existing service station inventory</a:t>
            </a:r>
          </a:p>
          <a:p>
            <a:pPr lvl="1" fontAlgn="base"/>
            <a:r>
              <a:rPr lang="en-US" sz="1800" b="0" i="0" dirty="0">
                <a:effectLst/>
                <a:latin typeface="Arial" panose="020B0604020202020204" pitchFamily="34" charset="0"/>
                <a:cs typeface="Arial" panose="020B0604020202020204" pitchFamily="34" charset="0"/>
              </a:rPr>
              <a:t>Pinole's existing service station regulations</a:t>
            </a:r>
          </a:p>
          <a:p>
            <a:pPr lvl="1" fontAlgn="base"/>
            <a:r>
              <a:rPr lang="en-US" sz="1800" b="0" i="0" dirty="0">
                <a:effectLst/>
                <a:latin typeface="Arial" panose="020B0604020202020204" pitchFamily="34" charset="0"/>
                <a:cs typeface="Arial" panose="020B0604020202020204" pitchFamily="34" charset="0"/>
              </a:rPr>
              <a:t>Pinole's fuel sales tax information</a:t>
            </a:r>
          </a:p>
          <a:p>
            <a:pPr lvl="1" fontAlgn="base"/>
            <a:r>
              <a:rPr lang="en-US" sz="1800" b="0" i="0" dirty="0">
                <a:effectLst/>
                <a:latin typeface="Arial" panose="020B0604020202020204" pitchFamily="34" charset="0"/>
                <a:cs typeface="Arial" panose="020B0604020202020204" pitchFamily="34" charset="0"/>
              </a:rPr>
              <a:t>What it means to become a nonconforming use</a:t>
            </a:r>
          </a:p>
          <a:p>
            <a:pPr lvl="1" fontAlgn="base"/>
            <a:r>
              <a:rPr lang="en-US" sz="1800" b="0" i="0" dirty="0">
                <a:effectLst/>
                <a:latin typeface="Arial" panose="020B0604020202020204" pitchFamily="34" charset="0"/>
                <a:cs typeface="Arial" panose="020B0604020202020204" pitchFamily="34" charset="0"/>
              </a:rPr>
              <a:t>Options for establishing regulations prohibiting creation of new gas stations, and the expansion, reconstruction and relocation of existing gas stations, in Pinole </a:t>
            </a:r>
          </a:p>
          <a:p>
            <a:endParaRPr lang="en-US" sz="1800" dirty="0"/>
          </a:p>
        </p:txBody>
      </p:sp>
      <p:pic>
        <p:nvPicPr>
          <p:cNvPr id="7" name="Picture 6" descr="Fuel gauge">
            <a:extLst>
              <a:ext uri="{FF2B5EF4-FFF2-40B4-BE49-F238E27FC236}">
                <a16:creationId xmlns:a16="http://schemas.microsoft.com/office/drawing/2014/main" id="{E7D85D00-3479-9DCB-D7EA-D04FE04DF486}"/>
              </a:ext>
            </a:extLst>
          </p:cNvPr>
          <p:cNvPicPr>
            <a:picLocks noChangeAspect="1"/>
          </p:cNvPicPr>
          <p:nvPr/>
        </p:nvPicPr>
        <p:blipFill rotWithShape="1">
          <a:blip r:embed="rId2">
            <a:extLst>
              <a:ext uri="{28A0092B-C50C-407E-A947-70E740481C1C}">
                <a14:useLocalDpi xmlns:a14="http://schemas.microsoft.com/office/drawing/2010/main" val="0"/>
              </a:ext>
            </a:extLst>
          </a:blip>
          <a:srcRect l="27885" r="26615"/>
          <a:stretch/>
        </p:blipFill>
        <p:spPr>
          <a:xfrm>
            <a:off x="7199440" y="10"/>
            <a:ext cx="4992560" cy="6857990"/>
          </a:xfrm>
          <a:prstGeom prst="rect">
            <a:avLst/>
          </a:prstGeom>
          <a:effectLst/>
        </p:spPr>
      </p:pic>
    </p:spTree>
    <p:extLst>
      <p:ext uri="{BB962C8B-B14F-4D97-AF65-F5344CB8AC3E}">
        <p14:creationId xmlns:p14="http://schemas.microsoft.com/office/powerpoint/2010/main" val="280504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uel pump inside car gas can">
            <a:extLst>
              <a:ext uri="{FF2B5EF4-FFF2-40B4-BE49-F238E27FC236}">
                <a16:creationId xmlns:a16="http://schemas.microsoft.com/office/drawing/2014/main" id="{161F786F-988A-2355-A219-28E09B3EF440}"/>
              </a:ext>
            </a:extLst>
          </p:cNvPr>
          <p:cNvPicPr>
            <a:picLocks noChangeAspect="1"/>
          </p:cNvPicPr>
          <p:nvPr/>
        </p:nvPicPr>
        <p:blipFill rotWithShape="1">
          <a:blip r:embed="rId2">
            <a:extLst>
              <a:ext uri="{28A0092B-C50C-407E-A947-70E740481C1C}">
                <a14:useLocalDpi xmlns:a14="http://schemas.microsoft.com/office/drawing/2010/main" val="0"/>
              </a:ext>
            </a:extLst>
          </a:blip>
          <a:srcRect l="462" r="5420"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63C171-AE2C-64E8-853C-8D46B4D7D209}"/>
              </a:ext>
            </a:extLst>
          </p:cNvPr>
          <p:cNvSpPr>
            <a:spLocks noGrp="1"/>
          </p:cNvSpPr>
          <p:nvPr>
            <p:ph type="title"/>
          </p:nvPr>
        </p:nvSpPr>
        <p:spPr>
          <a:xfrm>
            <a:off x="838200" y="365125"/>
            <a:ext cx="5537200" cy="1899912"/>
          </a:xfrm>
        </p:spPr>
        <p:txBody>
          <a:bodyPr>
            <a:normAutofit/>
          </a:bodyPr>
          <a:lstStyle/>
          <a:p>
            <a:r>
              <a:rPr lang="en-US" sz="4000" dirty="0"/>
              <a:t>State Legislation Related to Gas Vehicles</a:t>
            </a:r>
          </a:p>
        </p:txBody>
      </p:sp>
      <p:sp>
        <p:nvSpPr>
          <p:cNvPr id="3" name="Content Placeholder 2">
            <a:extLst>
              <a:ext uri="{FF2B5EF4-FFF2-40B4-BE49-F238E27FC236}">
                <a16:creationId xmlns:a16="http://schemas.microsoft.com/office/drawing/2014/main" id="{90558F2A-8DC9-6695-93A7-9621043B0AB8}"/>
              </a:ext>
            </a:extLst>
          </p:cNvPr>
          <p:cNvSpPr>
            <a:spLocks noGrp="1"/>
          </p:cNvSpPr>
          <p:nvPr>
            <p:ph idx="1"/>
          </p:nvPr>
        </p:nvSpPr>
        <p:spPr>
          <a:xfrm>
            <a:off x="838200" y="2265037"/>
            <a:ext cx="4851400" cy="4592953"/>
          </a:xfrm>
        </p:spPr>
        <p:txBody>
          <a:bodyPr>
            <a:normAutofit/>
          </a:bodyPr>
          <a:lstStyle/>
          <a:p>
            <a:pPr algn="l" fontAlgn="base">
              <a:buFont typeface="Arial" panose="020B0604020202020204" pitchFamily="34" charset="0"/>
              <a:buChar char="•"/>
            </a:pPr>
            <a:r>
              <a:rPr lang="en-US" sz="1900" b="0" i="0" dirty="0">
                <a:solidFill>
                  <a:srgbClr val="414141"/>
                </a:solidFill>
                <a:effectLst/>
                <a:latin typeface="Arial" panose="020B0604020202020204" pitchFamily="34" charset="0"/>
              </a:rPr>
              <a:t>In 2018 Governor Brown enacted </a:t>
            </a:r>
            <a:r>
              <a:rPr lang="en-US" sz="1900" b="0" i="0" u="none" strike="noStrike" dirty="0">
                <a:solidFill>
                  <a:srgbClr val="775786"/>
                </a:solidFill>
                <a:effectLst/>
                <a:latin typeface="Arial" panose="020B0604020202020204" pitchFamily="34" charset="0"/>
                <a:hlinkClick r:id="rId3"/>
              </a:rPr>
              <a:t>Executive Order B-55-18</a:t>
            </a:r>
            <a:r>
              <a:rPr lang="en-US" sz="1900" b="0" i="0" dirty="0">
                <a:solidFill>
                  <a:srgbClr val="414141"/>
                </a:solidFill>
                <a:effectLst/>
                <a:latin typeface="Arial" panose="020B0604020202020204" pitchFamily="34" charset="0"/>
              </a:rPr>
              <a:t>, calling for carbon neutrality in California by 2045. </a:t>
            </a:r>
            <a:endParaRPr lang="en-US" sz="1900" b="0" i="0" dirty="0">
              <a:solidFill>
                <a:srgbClr val="414141"/>
              </a:solidFill>
              <a:effectLst/>
              <a:latin typeface="inherit"/>
            </a:endParaRPr>
          </a:p>
          <a:p>
            <a:pPr algn="l" fontAlgn="base">
              <a:buFont typeface="Arial" panose="020B0604020202020204" pitchFamily="34" charset="0"/>
              <a:buChar char="•"/>
            </a:pPr>
            <a:r>
              <a:rPr lang="en-US" sz="1900" b="0" i="0" dirty="0">
                <a:solidFill>
                  <a:srgbClr val="414141"/>
                </a:solidFill>
                <a:effectLst/>
                <a:latin typeface="Arial" panose="020B0604020202020204" pitchFamily="34" charset="0"/>
              </a:rPr>
              <a:t>In 2020, Governor Newsom issued </a:t>
            </a:r>
            <a:r>
              <a:rPr lang="en-US" sz="1900" b="0" i="0" u="none" strike="noStrike" dirty="0">
                <a:solidFill>
                  <a:srgbClr val="151414"/>
                </a:solidFill>
                <a:effectLst/>
                <a:latin typeface="Arial" panose="020B0604020202020204" pitchFamily="34" charset="0"/>
                <a:hlinkClick r:id="rId4"/>
              </a:rPr>
              <a:t>Executive Order N-79-20</a:t>
            </a:r>
            <a:r>
              <a:rPr lang="en-US" sz="1900" b="0" i="0" dirty="0">
                <a:solidFill>
                  <a:srgbClr val="414141"/>
                </a:solidFill>
                <a:effectLst/>
                <a:latin typeface="Arial" panose="020B0604020202020204" pitchFamily="34" charset="0"/>
              </a:rPr>
              <a:t>, no sales of new gas-powered passenger vehicles and certain freight trucks by 2035 and medium and heavy-duty trucks by 2045. </a:t>
            </a:r>
            <a:endParaRPr lang="en-US" sz="1900" b="0" i="0" dirty="0">
              <a:solidFill>
                <a:srgbClr val="414141"/>
              </a:solidFill>
              <a:effectLst/>
              <a:latin typeface="inherit"/>
            </a:endParaRPr>
          </a:p>
          <a:p>
            <a:pPr algn="l" fontAlgn="base">
              <a:buFont typeface="Arial" panose="020B0604020202020204" pitchFamily="34" charset="0"/>
              <a:buChar char="•"/>
            </a:pPr>
            <a:r>
              <a:rPr lang="en-US" sz="1900" b="0" i="0" dirty="0">
                <a:solidFill>
                  <a:srgbClr val="414141"/>
                </a:solidFill>
                <a:effectLst/>
                <a:latin typeface="Arial" panose="020B0604020202020204" pitchFamily="34" charset="0"/>
              </a:rPr>
              <a:t>In 2022, the California Air Resources Board approved the </a:t>
            </a:r>
            <a:r>
              <a:rPr lang="en-US" sz="1900" b="0" i="0" u="none" strike="noStrike" dirty="0">
                <a:solidFill>
                  <a:srgbClr val="151414"/>
                </a:solidFill>
                <a:effectLst/>
                <a:latin typeface="Arial" panose="020B0604020202020204" pitchFamily="34" charset="0"/>
                <a:hlinkClick r:id="rId5"/>
              </a:rPr>
              <a:t>Advanced Clean Cars II rule</a:t>
            </a:r>
            <a:r>
              <a:rPr lang="en-US" sz="1900" b="0" i="0" dirty="0">
                <a:solidFill>
                  <a:srgbClr val="414141"/>
                </a:solidFill>
                <a:effectLst/>
                <a:latin typeface="Arial" panose="020B0604020202020204" pitchFamily="34" charset="0"/>
              </a:rPr>
              <a:t>. By 2035, 100% of new cars and light trucks sold in California must be zero-emission vehicles, which also includes plug-in hybrid electric vehicles.</a:t>
            </a:r>
            <a:endParaRPr lang="en-US" sz="1900" b="0" i="0" dirty="0">
              <a:solidFill>
                <a:srgbClr val="414141"/>
              </a:solidFill>
              <a:effectLst/>
              <a:latin typeface="inherit"/>
            </a:endParaRPr>
          </a:p>
          <a:p>
            <a:endParaRPr lang="en-US" sz="2000" dirty="0"/>
          </a:p>
        </p:txBody>
      </p:sp>
      <p:sp>
        <p:nvSpPr>
          <p:cNvPr id="6" name="TextBox 5">
            <a:extLst>
              <a:ext uri="{FF2B5EF4-FFF2-40B4-BE49-F238E27FC236}">
                <a16:creationId xmlns:a16="http://schemas.microsoft.com/office/drawing/2014/main" id="{4F7B8E30-21B8-A638-619E-9D6C25AA3E8E}"/>
              </a:ext>
            </a:extLst>
          </p:cNvPr>
          <p:cNvSpPr txBox="1"/>
          <p:nvPr/>
        </p:nvSpPr>
        <p:spPr>
          <a:xfrm flipH="1">
            <a:off x="8059555" y="889194"/>
            <a:ext cx="4129395" cy="1200329"/>
          </a:xfrm>
          <a:prstGeom prst="homePlate">
            <a:avLst/>
          </a:prstGeom>
          <a:solidFill>
            <a:schemeClr val="accent6">
              <a:lumMod val="75000"/>
            </a:schemeClr>
          </a:solidFill>
          <a:effectLst>
            <a:softEdge rad="12700"/>
          </a:effectLst>
        </p:spPr>
        <p:txBody>
          <a:bodyPr wrap="square">
            <a:spAutoFit/>
          </a:bodyPr>
          <a:lstStyle/>
          <a:p>
            <a:pPr algn="ctr"/>
            <a:r>
              <a:rPr lang="en-US" b="0" i="1" dirty="0">
                <a:solidFill>
                  <a:schemeClr val="bg1"/>
                </a:solidFill>
                <a:effectLst/>
                <a:latin typeface="Arial" panose="020B0604020202020204" pitchFamily="34" charset="0"/>
              </a:rPr>
              <a:t>Carbon neutrality is the point at which the removal of carbon pollution from the atmosphere meets or exceeds emissions.</a:t>
            </a:r>
            <a:endParaRPr lang="en-US" i="1" dirty="0">
              <a:solidFill>
                <a:schemeClr val="bg1"/>
              </a:solidFill>
            </a:endParaRPr>
          </a:p>
        </p:txBody>
      </p:sp>
    </p:spTree>
    <p:extLst>
      <p:ext uri="{BB962C8B-B14F-4D97-AF65-F5344CB8AC3E}">
        <p14:creationId xmlns:p14="http://schemas.microsoft.com/office/powerpoint/2010/main" val="223261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FC7691-2AEE-41B8-F8AF-191C892F950F}"/>
              </a:ext>
            </a:extLst>
          </p:cNvPr>
          <p:cNvSpPr>
            <a:spLocks noGrp="1"/>
          </p:cNvSpPr>
          <p:nvPr>
            <p:ph type="title"/>
          </p:nvPr>
        </p:nvSpPr>
        <p:spPr>
          <a:xfrm>
            <a:off x="1371597" y="348865"/>
            <a:ext cx="10044023" cy="877729"/>
          </a:xfrm>
        </p:spPr>
        <p:txBody>
          <a:bodyPr anchor="ctr">
            <a:normAutofit/>
          </a:bodyPr>
          <a:lstStyle/>
          <a:p>
            <a:r>
              <a:rPr lang="en-US" sz="3400">
                <a:solidFill>
                  <a:srgbClr val="FFFFFF"/>
                </a:solidFill>
              </a:rPr>
              <a:t>Gas/Service Station Regulation in Other Communities</a:t>
            </a:r>
          </a:p>
        </p:txBody>
      </p:sp>
      <p:graphicFrame>
        <p:nvGraphicFramePr>
          <p:cNvPr id="4" name="Content Placeholder 3">
            <a:extLst>
              <a:ext uri="{FF2B5EF4-FFF2-40B4-BE49-F238E27FC236}">
                <a16:creationId xmlns:a16="http://schemas.microsoft.com/office/drawing/2014/main" id="{73596CC4-C3B8-4BA1-F755-5F141432F3BC}"/>
              </a:ext>
            </a:extLst>
          </p:cNvPr>
          <p:cNvGraphicFramePr>
            <a:graphicFrameLocks noGrp="1"/>
          </p:cNvGraphicFramePr>
          <p:nvPr>
            <p:ph idx="1"/>
            <p:extLst>
              <p:ext uri="{D42A27DB-BD31-4B8C-83A1-F6EECF244321}">
                <p14:modId xmlns:p14="http://schemas.microsoft.com/office/powerpoint/2010/main" val="4066828585"/>
              </p:ext>
            </p:extLst>
          </p:nvPr>
        </p:nvGraphicFramePr>
        <p:xfrm>
          <a:off x="215900" y="1845695"/>
          <a:ext cx="11760199" cy="4937760"/>
        </p:xfrm>
        <a:graphic>
          <a:graphicData uri="http://schemas.openxmlformats.org/drawingml/2006/table">
            <a:tbl>
              <a:tblPr firstRow="1" bandRow="1"/>
              <a:tblGrid>
                <a:gridCol w="2088271">
                  <a:extLst>
                    <a:ext uri="{9D8B030D-6E8A-4147-A177-3AD203B41FA5}">
                      <a16:colId xmlns:a16="http://schemas.microsoft.com/office/drawing/2014/main" val="3811364295"/>
                    </a:ext>
                  </a:extLst>
                </a:gridCol>
                <a:gridCol w="1715592">
                  <a:extLst>
                    <a:ext uri="{9D8B030D-6E8A-4147-A177-3AD203B41FA5}">
                      <a16:colId xmlns:a16="http://schemas.microsoft.com/office/drawing/2014/main" val="923490045"/>
                    </a:ext>
                  </a:extLst>
                </a:gridCol>
                <a:gridCol w="2723937">
                  <a:extLst>
                    <a:ext uri="{9D8B030D-6E8A-4147-A177-3AD203B41FA5}">
                      <a16:colId xmlns:a16="http://schemas.microsoft.com/office/drawing/2014/main" val="3416885363"/>
                    </a:ext>
                  </a:extLst>
                </a:gridCol>
                <a:gridCol w="2971800">
                  <a:extLst>
                    <a:ext uri="{9D8B030D-6E8A-4147-A177-3AD203B41FA5}">
                      <a16:colId xmlns:a16="http://schemas.microsoft.com/office/drawing/2014/main" val="357193955"/>
                    </a:ext>
                  </a:extLst>
                </a:gridCol>
                <a:gridCol w="2260599">
                  <a:extLst>
                    <a:ext uri="{9D8B030D-6E8A-4147-A177-3AD203B41FA5}">
                      <a16:colId xmlns:a16="http://schemas.microsoft.com/office/drawing/2014/main" val="2582513418"/>
                    </a:ext>
                  </a:extLst>
                </a:gridCol>
              </a:tblGrid>
              <a:tr h="464667">
                <a:tc>
                  <a:txBody>
                    <a:bodyPr/>
                    <a:lstStyle/>
                    <a:p>
                      <a:pPr marL="0" marR="0" algn="l" fontAlgn="base">
                        <a:spcBef>
                          <a:spcPts val="0"/>
                        </a:spcBef>
                        <a:spcAft>
                          <a:spcPts val="0"/>
                        </a:spcAft>
                      </a:pPr>
                      <a:r>
                        <a:rPr lang="en-US" sz="1800" b="1" dirty="0">
                          <a:effectLst/>
                          <a:latin typeface="inherit"/>
                        </a:rPr>
                        <a:t>City</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b="1">
                          <a:effectLst/>
                          <a:latin typeface="inherit"/>
                        </a:rPr>
                        <a:t>County</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b="1">
                          <a:effectLst/>
                          <a:latin typeface="inherit"/>
                        </a:rPr>
                        <a:t>Date of Ban</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b="1" dirty="0">
                          <a:effectLst/>
                          <a:latin typeface="inherit"/>
                        </a:rPr>
                        <a:t># Existing and Proposed Gas Stations Regulated by Ordinance</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b="1">
                          <a:effectLst/>
                          <a:latin typeface="inherit"/>
                        </a:rPr>
                        <a:t>Population</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0652094"/>
                  </a:ext>
                </a:extLst>
              </a:tr>
              <a:tr h="248543">
                <a:tc>
                  <a:txBody>
                    <a:bodyPr/>
                    <a:lstStyle/>
                    <a:p>
                      <a:pPr marL="0" marR="0" algn="l" fontAlgn="base">
                        <a:spcBef>
                          <a:spcPts val="0"/>
                        </a:spcBef>
                        <a:spcAft>
                          <a:spcPts val="0"/>
                        </a:spcAft>
                      </a:pPr>
                      <a:r>
                        <a:rPr lang="en-US" sz="1800">
                          <a:effectLst/>
                          <a:latin typeface="Arial" panose="020B0604020202020204" pitchFamily="34" charset="0"/>
                        </a:rPr>
                        <a:t>Petaluma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Mar 2021</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17</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59,403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281495697"/>
                  </a:ext>
                </a:extLst>
              </a:tr>
              <a:tr h="248543">
                <a:tc>
                  <a:txBody>
                    <a:bodyPr/>
                    <a:lstStyle/>
                    <a:p>
                      <a:pPr marL="0" marR="0" algn="l" fontAlgn="base">
                        <a:spcBef>
                          <a:spcPts val="0"/>
                        </a:spcBef>
                        <a:spcAft>
                          <a:spcPts val="0"/>
                        </a:spcAft>
                      </a:pPr>
                      <a:r>
                        <a:rPr lang="en-US" sz="1800">
                          <a:effectLst/>
                          <a:latin typeface="Arial" panose="020B0604020202020204" pitchFamily="34" charset="0"/>
                        </a:rPr>
                        <a:t>Rohnert Park</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Sonoma</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Mar2022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13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44,411</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2522334"/>
                  </a:ext>
                </a:extLst>
              </a:tr>
              <a:tr h="248543">
                <a:tc>
                  <a:txBody>
                    <a:bodyPr/>
                    <a:lstStyle/>
                    <a:p>
                      <a:pPr marL="0" marR="0" algn="l" fontAlgn="base">
                        <a:spcBef>
                          <a:spcPts val="0"/>
                        </a:spcBef>
                        <a:spcAft>
                          <a:spcPts val="0"/>
                        </a:spcAft>
                      </a:pPr>
                      <a:r>
                        <a:rPr lang="en-US" sz="1800">
                          <a:effectLst/>
                          <a:latin typeface="Arial" panose="020B0604020202020204" pitchFamily="34" charset="0"/>
                        </a:rPr>
                        <a:t>Sebastopol</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Apr 2022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7,448</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553783501"/>
                  </a:ext>
                </a:extLst>
              </a:tr>
              <a:tr h="248543">
                <a:tc>
                  <a:txBody>
                    <a:bodyPr/>
                    <a:lstStyle/>
                    <a:p>
                      <a:pPr marL="0" marR="0" algn="l" fontAlgn="base">
                        <a:spcBef>
                          <a:spcPts val="0"/>
                        </a:spcBef>
                        <a:spcAft>
                          <a:spcPts val="0"/>
                        </a:spcAft>
                      </a:pPr>
                      <a:r>
                        <a:rPr lang="en-US" sz="1800">
                          <a:effectLst/>
                          <a:latin typeface="Arial" panose="020B0604020202020204" pitchFamily="34" charset="0"/>
                        </a:rPr>
                        <a:t>Cotati</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Jun 2022</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5</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7,498</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22048910"/>
                  </a:ext>
                </a:extLst>
              </a:tr>
              <a:tr h="248543">
                <a:tc>
                  <a:txBody>
                    <a:bodyPr/>
                    <a:lstStyle/>
                    <a:p>
                      <a:pPr marL="0" marR="0" algn="l" fontAlgn="base">
                        <a:spcBef>
                          <a:spcPts val="0"/>
                        </a:spcBef>
                        <a:spcAft>
                          <a:spcPts val="0"/>
                        </a:spcAft>
                      </a:pPr>
                      <a:r>
                        <a:rPr lang="en-US" sz="1800">
                          <a:effectLst/>
                          <a:latin typeface="Arial" panose="020B0604020202020204" pitchFamily="34" charset="0"/>
                        </a:rPr>
                        <a:t>Windsor</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Oct 2022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4</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26,039</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650200564"/>
                  </a:ext>
                </a:extLst>
              </a:tr>
              <a:tr h="248543">
                <a:tc>
                  <a:txBody>
                    <a:bodyPr/>
                    <a:lstStyle/>
                    <a:p>
                      <a:pPr marL="0" marR="0" algn="l" fontAlgn="base">
                        <a:spcBef>
                          <a:spcPts val="0"/>
                        </a:spcBef>
                        <a:spcAft>
                          <a:spcPts val="0"/>
                        </a:spcAft>
                      </a:pPr>
                      <a:r>
                        <a:rPr lang="en-US" sz="1800">
                          <a:effectLst/>
                          <a:latin typeface="Arial" panose="020B0604020202020204" pitchFamily="34" charset="0"/>
                        </a:rPr>
                        <a:t>Santa Rosa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Aug 2022</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44</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176,938</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4081538"/>
                  </a:ext>
                </a:extLst>
              </a:tr>
              <a:tr h="248543">
                <a:tc>
                  <a:txBody>
                    <a:bodyPr/>
                    <a:lstStyle/>
                    <a:p>
                      <a:pPr marL="0" marR="0" algn="l" fontAlgn="base">
                        <a:spcBef>
                          <a:spcPts val="0"/>
                        </a:spcBef>
                        <a:spcAft>
                          <a:spcPts val="0"/>
                        </a:spcAft>
                      </a:pPr>
                      <a:r>
                        <a:rPr lang="en-US" sz="1800">
                          <a:effectLst/>
                          <a:latin typeface="Arial" panose="020B0604020202020204" pitchFamily="34" charset="0"/>
                        </a:rPr>
                        <a:t>Sonoma County</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Sonoma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Mar 2023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46</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485,887</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696342990"/>
                  </a:ext>
                </a:extLst>
              </a:tr>
              <a:tr h="248543">
                <a:tc>
                  <a:txBody>
                    <a:bodyPr/>
                    <a:lstStyle/>
                    <a:p>
                      <a:pPr marL="0" marR="0" algn="l" fontAlgn="base">
                        <a:spcBef>
                          <a:spcPts val="0"/>
                        </a:spcBef>
                        <a:spcAft>
                          <a:spcPts val="0"/>
                        </a:spcAft>
                      </a:pPr>
                      <a:r>
                        <a:rPr lang="en-US" sz="1800">
                          <a:effectLst/>
                          <a:latin typeface="Arial" panose="020B0604020202020204" pitchFamily="34" charset="0"/>
                        </a:rPr>
                        <a:t>Yountville</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Sept 2023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1</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3,360</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46411"/>
                  </a:ext>
                </a:extLst>
              </a:tr>
              <a:tr h="248543">
                <a:tc>
                  <a:txBody>
                    <a:bodyPr/>
                    <a:lstStyle/>
                    <a:p>
                      <a:pPr marL="0" marR="0" algn="l" fontAlgn="base">
                        <a:spcBef>
                          <a:spcPts val="0"/>
                        </a:spcBef>
                        <a:spcAft>
                          <a:spcPts val="0"/>
                        </a:spcAft>
                      </a:pPr>
                      <a:r>
                        <a:rPr lang="en-US" sz="1800" dirty="0">
                          <a:effectLst/>
                          <a:latin typeface="Arial" panose="020B0604020202020204" pitchFamily="34" charset="0"/>
                        </a:rPr>
                        <a:t>American Canyon</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Feb 2022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21,605</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873004664"/>
                  </a:ext>
                </a:extLst>
              </a:tr>
              <a:tr h="248543">
                <a:tc>
                  <a:txBody>
                    <a:bodyPr/>
                    <a:lstStyle/>
                    <a:p>
                      <a:pPr marL="0" marR="0" algn="l" fontAlgn="base">
                        <a:spcBef>
                          <a:spcPts val="0"/>
                        </a:spcBef>
                        <a:spcAft>
                          <a:spcPts val="0"/>
                        </a:spcAft>
                      </a:pPr>
                      <a:r>
                        <a:rPr lang="en-US" sz="1800">
                          <a:effectLst/>
                          <a:latin typeface="Arial" panose="020B0604020202020204" pitchFamily="34" charset="0"/>
                        </a:rPr>
                        <a:t>Calistoga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Dec 2021</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3</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5,187</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8042345"/>
                  </a:ext>
                </a:extLst>
              </a:tr>
              <a:tr h="248543">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Apr 2023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dirty="0">
                          <a:effectLst/>
                          <a:latin typeface="Arial" panose="020B0604020202020204" pitchFamily="34" charset="0"/>
                        </a:rPr>
                        <a:t>20</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78,818</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345326245"/>
                  </a:ext>
                </a:extLst>
              </a:tr>
              <a:tr h="248543">
                <a:tc>
                  <a:txBody>
                    <a:bodyPr/>
                    <a:lstStyle/>
                    <a:p>
                      <a:pPr marL="0" marR="0" algn="l" fontAlgn="base">
                        <a:spcBef>
                          <a:spcPts val="0"/>
                        </a:spcBef>
                        <a:spcAft>
                          <a:spcPts val="0"/>
                        </a:spcAft>
                      </a:pPr>
                      <a:r>
                        <a:rPr lang="en-US" sz="1800">
                          <a:effectLst/>
                          <a:latin typeface="Arial" panose="020B0604020202020204" pitchFamily="34" charset="0"/>
                        </a:rPr>
                        <a:t>St. Helena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Napa</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Ban is pending</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3</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5,386</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076124"/>
                  </a:ext>
                </a:extLst>
              </a:tr>
              <a:tr h="248543">
                <a:tc>
                  <a:txBody>
                    <a:bodyPr/>
                    <a:lstStyle/>
                    <a:p>
                      <a:pPr marL="0" marR="0" algn="l" fontAlgn="base">
                        <a:spcBef>
                          <a:spcPts val="0"/>
                        </a:spcBef>
                        <a:spcAft>
                          <a:spcPts val="0"/>
                        </a:spcAft>
                      </a:pPr>
                      <a:r>
                        <a:rPr lang="en-US" sz="1800">
                          <a:effectLst/>
                          <a:latin typeface="Arial" panose="020B0604020202020204" pitchFamily="34" charset="0"/>
                        </a:rPr>
                        <a:t>Novato</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Marin</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October 2022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dirty="0">
                          <a:effectLst/>
                          <a:latin typeface="Arial" panose="020B0604020202020204" pitchFamily="34" charset="0"/>
                        </a:rPr>
                        <a:t>14</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dirty="0">
                          <a:effectLst/>
                          <a:latin typeface="Arial" panose="020B0604020202020204" pitchFamily="34" charset="0"/>
                        </a:rPr>
                        <a:t>52,708</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1224782786"/>
                  </a:ext>
                </a:extLst>
              </a:tr>
              <a:tr h="248543">
                <a:tc>
                  <a:txBody>
                    <a:bodyPr/>
                    <a:lstStyle/>
                    <a:p>
                      <a:pPr marL="0" marR="0" algn="l" fontAlgn="base">
                        <a:spcBef>
                          <a:spcPts val="0"/>
                        </a:spcBef>
                        <a:spcAft>
                          <a:spcPts val="0"/>
                        </a:spcAft>
                      </a:pPr>
                      <a:r>
                        <a:rPr lang="en-US" sz="1800">
                          <a:effectLst/>
                          <a:latin typeface="Arial" panose="020B0604020202020204" pitchFamily="34" charset="0"/>
                        </a:rPr>
                        <a:t>San Anselmo</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Marin</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November 2023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a:effectLst/>
                          <a:latin typeface="Arial" panose="020B0604020202020204" pitchFamily="34" charset="0"/>
                        </a:rPr>
                        <a:t>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fontAlgn="base">
                        <a:spcBef>
                          <a:spcPts val="0"/>
                        </a:spcBef>
                        <a:spcAft>
                          <a:spcPts val="0"/>
                        </a:spcAft>
                      </a:pPr>
                      <a:r>
                        <a:rPr lang="en-US" sz="1800" dirty="0">
                          <a:effectLst/>
                          <a:latin typeface="Arial" panose="020B0604020202020204" pitchFamily="34" charset="0"/>
                        </a:rPr>
                        <a:t>12,693</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5616399"/>
                  </a:ext>
                </a:extLst>
              </a:tr>
              <a:tr h="248543">
                <a:tc>
                  <a:txBody>
                    <a:bodyPr/>
                    <a:lstStyle/>
                    <a:p>
                      <a:pPr marL="0" marR="0" algn="l" fontAlgn="base">
                        <a:spcBef>
                          <a:spcPts val="0"/>
                        </a:spcBef>
                        <a:spcAft>
                          <a:spcPts val="0"/>
                        </a:spcAft>
                      </a:pPr>
                      <a:r>
                        <a:rPr lang="en-US" sz="1800">
                          <a:effectLst/>
                          <a:latin typeface="Arial" panose="020B0604020202020204" pitchFamily="34" charset="0"/>
                        </a:rPr>
                        <a:t>Fairfax</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Marin</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November 2023</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a:effectLst/>
                          <a:latin typeface="Arial" panose="020B0604020202020204" pitchFamily="34" charset="0"/>
                        </a:rPr>
                        <a:t>2</a:t>
                      </a:r>
                      <a:endParaRPr lang="en-US" sz="180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marL="0" marR="0" algn="l" fontAlgn="base">
                        <a:spcBef>
                          <a:spcPts val="0"/>
                        </a:spcBef>
                        <a:spcAft>
                          <a:spcPts val="0"/>
                        </a:spcAft>
                      </a:pPr>
                      <a:r>
                        <a:rPr lang="en-US" sz="1800" dirty="0">
                          <a:effectLst/>
                          <a:latin typeface="Arial" panose="020B0604020202020204" pitchFamily="34" charset="0"/>
                        </a:rPr>
                        <a:t>7,521</a:t>
                      </a:r>
                      <a:endParaRPr lang="en-US" sz="1800" dirty="0">
                        <a:effectLst/>
                        <a:latin typeface="Calibri" panose="020F0502020204030204" pitchFamily="34" charset="0"/>
                      </a:endParaRPr>
                    </a:p>
                  </a:txBody>
                  <a:tcPr marL="58852" marR="5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1373957877"/>
                  </a:ext>
                </a:extLst>
              </a:tr>
            </a:tbl>
          </a:graphicData>
        </a:graphic>
      </p:graphicFrame>
    </p:spTree>
    <p:extLst>
      <p:ext uri="{BB962C8B-B14F-4D97-AF65-F5344CB8AC3E}">
        <p14:creationId xmlns:p14="http://schemas.microsoft.com/office/powerpoint/2010/main" val="10242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62E7-724B-CAC1-C73E-6E6EB6FA35ED}"/>
              </a:ext>
            </a:extLst>
          </p:cNvPr>
          <p:cNvSpPr>
            <a:spLocks noGrp="1"/>
          </p:cNvSpPr>
          <p:nvPr>
            <p:ph type="title"/>
          </p:nvPr>
        </p:nvSpPr>
        <p:spPr/>
        <p:txBody>
          <a:bodyPr/>
          <a:lstStyle/>
          <a:p>
            <a:r>
              <a:rPr lang="en-US" dirty="0"/>
              <a:t>General Approach to Enacting Regulations</a:t>
            </a:r>
          </a:p>
        </p:txBody>
      </p:sp>
      <p:graphicFrame>
        <p:nvGraphicFramePr>
          <p:cNvPr id="7" name="Content Placeholder 2">
            <a:extLst>
              <a:ext uri="{FF2B5EF4-FFF2-40B4-BE49-F238E27FC236}">
                <a16:creationId xmlns:a16="http://schemas.microsoft.com/office/drawing/2014/main" id="{5F35B787-C7DE-9AC5-69DC-1C5A357C8EDB}"/>
              </a:ext>
            </a:extLst>
          </p:cNvPr>
          <p:cNvGraphicFramePr>
            <a:graphicFrameLocks noGrp="1"/>
          </p:cNvGraphicFramePr>
          <p:nvPr>
            <p:ph idx="1"/>
            <p:extLst>
              <p:ext uri="{D42A27DB-BD31-4B8C-83A1-F6EECF244321}">
                <p14:modId xmlns:p14="http://schemas.microsoft.com/office/powerpoint/2010/main" val="292911130"/>
              </p:ext>
            </p:extLst>
          </p:nvPr>
        </p:nvGraphicFramePr>
        <p:xfrm>
          <a:off x="0" y="1193800"/>
          <a:ext cx="12103100" cy="513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81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rry urban landscape">
            <a:extLst>
              <a:ext uri="{FF2B5EF4-FFF2-40B4-BE49-F238E27FC236}">
                <a16:creationId xmlns:a16="http://schemas.microsoft.com/office/drawing/2014/main" id="{9113974E-8FCB-7EEF-EAEF-FFE0F621E41F}"/>
              </a:ext>
            </a:extLst>
          </p:cNvPr>
          <p:cNvPicPr>
            <a:picLocks noChangeAspect="1"/>
          </p:cNvPicPr>
          <p:nvPr/>
        </p:nvPicPr>
        <p:blipFill rotWithShape="1">
          <a:blip r:embed="rId2">
            <a:extLst>
              <a:ext uri="{28A0092B-C50C-407E-A947-70E740481C1C}">
                <a14:useLocalDpi xmlns:a14="http://schemas.microsoft.com/office/drawing/2010/main" val="0"/>
              </a:ext>
            </a:extLst>
          </a:blip>
          <a:srcRect l="6" r="5877" b="-1"/>
          <a:stretch/>
        </p:blipFill>
        <p:spPr>
          <a:xfrm>
            <a:off x="2519309"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60A422-368E-C376-8399-212628203399}"/>
              </a:ext>
            </a:extLst>
          </p:cNvPr>
          <p:cNvSpPr>
            <a:spLocks noGrp="1"/>
          </p:cNvSpPr>
          <p:nvPr>
            <p:ph type="title"/>
          </p:nvPr>
        </p:nvSpPr>
        <p:spPr>
          <a:xfrm>
            <a:off x="838200" y="365125"/>
            <a:ext cx="9207500" cy="1899912"/>
          </a:xfrm>
        </p:spPr>
        <p:txBody>
          <a:bodyPr>
            <a:normAutofit/>
          </a:bodyPr>
          <a:lstStyle/>
          <a:p>
            <a:r>
              <a:rPr lang="en-US" sz="4000" dirty="0"/>
              <a:t>Climate Emergency Policies in Pinole</a:t>
            </a:r>
          </a:p>
        </p:txBody>
      </p:sp>
      <p:sp>
        <p:nvSpPr>
          <p:cNvPr id="3" name="Content Placeholder 2">
            <a:extLst>
              <a:ext uri="{FF2B5EF4-FFF2-40B4-BE49-F238E27FC236}">
                <a16:creationId xmlns:a16="http://schemas.microsoft.com/office/drawing/2014/main" id="{39E15EDE-9D38-6D1D-FE1F-CFBA622A052D}"/>
              </a:ext>
            </a:extLst>
          </p:cNvPr>
          <p:cNvSpPr>
            <a:spLocks noGrp="1"/>
          </p:cNvSpPr>
          <p:nvPr>
            <p:ph idx="1"/>
          </p:nvPr>
        </p:nvSpPr>
        <p:spPr>
          <a:xfrm>
            <a:off x="838200" y="1816100"/>
            <a:ext cx="9207500" cy="4360863"/>
          </a:xfrm>
        </p:spPr>
        <p:txBody>
          <a:bodyPr>
            <a:noAutofit/>
          </a:bodyPr>
          <a:lstStyle/>
          <a:p>
            <a:r>
              <a:rPr lang="en-US" sz="2000" dirty="0"/>
              <a:t>Prior to 2021:</a:t>
            </a:r>
          </a:p>
          <a:p>
            <a:pPr lvl="1"/>
            <a:r>
              <a:rPr lang="en-US" sz="2000" dirty="0"/>
              <a:t>Adopting and implementing the General Plan Sustainability Element,</a:t>
            </a:r>
          </a:p>
          <a:p>
            <a:pPr lvl="1"/>
            <a:r>
              <a:rPr lang="en-US" sz="2000" dirty="0"/>
              <a:t>Selecting MCE as the default electricity provider for residents and businesses, </a:t>
            </a:r>
          </a:p>
          <a:p>
            <a:pPr lvl="1"/>
            <a:r>
              <a:rPr lang="en-US" sz="2000" dirty="0"/>
              <a:t>Investing in energy conservation for some City operations. </a:t>
            </a:r>
          </a:p>
          <a:p>
            <a:r>
              <a:rPr lang="en-US" sz="2000" dirty="0"/>
              <a:t>2021: Resolution 2021-93 declaring a climate emergency and directing Staff to take certain actions. </a:t>
            </a:r>
          </a:p>
          <a:p>
            <a:r>
              <a:rPr lang="en-US" sz="2000" dirty="0"/>
              <a:t>2022: Greenhouse Gas (GHG) inventory to establish a baseline of GHG emissions.</a:t>
            </a:r>
          </a:p>
          <a:p>
            <a:pPr lvl="1"/>
            <a:r>
              <a:rPr lang="en-US" sz="2000" dirty="0"/>
              <a:t>The inventory showed that the highest sector of GHG emissions is from on-road transportation in Pinole, at over 30,000 MT CO2e (metric tons carbon dioxide equivalent). </a:t>
            </a:r>
          </a:p>
          <a:p>
            <a:r>
              <a:rPr lang="en-US" sz="2000" dirty="0"/>
              <a:t>Climate Action and Adaptation Plan (CAAP) - public review in March 2024.</a:t>
            </a:r>
          </a:p>
          <a:p>
            <a:pPr lvl="1"/>
            <a:r>
              <a:rPr lang="en-US" sz="2000" dirty="0"/>
              <a:t>The CAAP will target reducing emissions in Pinole from 2017 levels of 72,196 MT CO2e to 58,004 MT CO2e by 2030 and 0 MT CO2e by 2045.</a:t>
            </a:r>
          </a:p>
        </p:txBody>
      </p:sp>
    </p:spTree>
    <p:extLst>
      <p:ext uri="{BB962C8B-B14F-4D97-AF65-F5344CB8AC3E}">
        <p14:creationId xmlns:p14="http://schemas.microsoft.com/office/powerpoint/2010/main" val="176467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426-F1B3-1B92-36CF-90B2EC39B143}"/>
              </a:ext>
            </a:extLst>
          </p:cNvPr>
          <p:cNvSpPr>
            <a:spLocks noGrp="1"/>
          </p:cNvSpPr>
          <p:nvPr>
            <p:ph type="title"/>
          </p:nvPr>
        </p:nvSpPr>
        <p:spPr/>
        <p:txBody>
          <a:bodyPr/>
          <a:lstStyle/>
          <a:p>
            <a:r>
              <a:rPr lang="en-US" dirty="0"/>
              <a:t>Where are Service Stations in Pinole Allowed?</a:t>
            </a:r>
          </a:p>
        </p:txBody>
      </p:sp>
      <p:sp>
        <p:nvSpPr>
          <p:cNvPr id="3" name="Content Placeholder 2">
            <a:extLst>
              <a:ext uri="{FF2B5EF4-FFF2-40B4-BE49-F238E27FC236}">
                <a16:creationId xmlns:a16="http://schemas.microsoft.com/office/drawing/2014/main" id="{F9C962B6-7709-AB4C-CE18-71C0B9700718}"/>
              </a:ext>
            </a:extLst>
          </p:cNvPr>
          <p:cNvSpPr>
            <a:spLocks noGrp="1"/>
          </p:cNvSpPr>
          <p:nvPr>
            <p:ph idx="1"/>
          </p:nvPr>
        </p:nvSpPr>
        <p:spPr>
          <a:xfrm>
            <a:off x="838200" y="3036986"/>
            <a:ext cx="4753856" cy="2771775"/>
          </a:xfrm>
        </p:spPr>
        <p:txBody>
          <a:bodyPr>
            <a:normAutofit/>
          </a:bodyPr>
          <a:lstStyle/>
          <a:p>
            <a:pPr marL="0" indent="0">
              <a:buNone/>
            </a:pPr>
            <a:r>
              <a:rPr lang="en-US" sz="1900" dirty="0">
                <a:latin typeface="Arial" panose="020B0604020202020204" pitchFamily="34" charset="0"/>
                <a:cs typeface="Arial" panose="020B0604020202020204" pitchFamily="34" charset="0"/>
              </a:rPr>
              <a:t>Allowed with a CUP only:</a:t>
            </a:r>
          </a:p>
          <a:p>
            <a:pPr fontAlgn="base"/>
            <a:r>
              <a:rPr lang="en-US" sz="1900" b="0" i="0" dirty="0">
                <a:effectLst/>
                <a:latin typeface="Arial" panose="020B0604020202020204" pitchFamily="34" charset="0"/>
                <a:cs typeface="Arial" panose="020B0604020202020204" pitchFamily="34" charset="0"/>
              </a:rPr>
              <a:t>OIMU in the Service Sub-Area in the San Pablo Avenue Corridor.</a:t>
            </a:r>
          </a:p>
          <a:p>
            <a:pPr fontAlgn="base"/>
            <a:r>
              <a:rPr lang="en-US" sz="1900" b="0" i="0" dirty="0">
                <a:effectLst/>
                <a:latin typeface="Arial" panose="020B0604020202020204" pitchFamily="34" charset="0"/>
                <a:cs typeface="Arial" panose="020B0604020202020204" pitchFamily="34" charset="0"/>
              </a:rPr>
              <a:t>OPMU in the Service Sub-Area in the Appian Way Corridor.</a:t>
            </a:r>
          </a:p>
          <a:p>
            <a:pPr fontAlgn="base"/>
            <a:r>
              <a:rPr lang="en-US" sz="1900" b="0" i="0" dirty="0">
                <a:effectLst/>
                <a:latin typeface="Arial" panose="020B0604020202020204" pitchFamily="34" charset="0"/>
                <a:cs typeface="Arial" panose="020B0604020202020204" pitchFamily="34" charset="0"/>
              </a:rPr>
              <a:t>CMU in the Mixed Use Sub-Area in the Appian Way Corridor.</a:t>
            </a:r>
          </a:p>
          <a:p>
            <a:pPr fontAlgn="base"/>
            <a:r>
              <a:rPr lang="en-US" sz="1900" b="0" i="0" dirty="0">
                <a:effectLst/>
                <a:latin typeface="Arial" panose="020B0604020202020204" pitchFamily="34" charset="0"/>
                <a:cs typeface="Arial" panose="020B0604020202020204" pitchFamily="34" charset="0"/>
              </a:rPr>
              <a:t>RC Zoning District.</a:t>
            </a:r>
          </a:p>
          <a:p>
            <a:pPr marL="0" indent="0">
              <a:buNone/>
            </a:pPr>
            <a:endParaRPr lang="en-US" dirty="0"/>
          </a:p>
        </p:txBody>
      </p:sp>
      <p:sp>
        <p:nvSpPr>
          <p:cNvPr id="5" name="TextBox 4">
            <a:extLst>
              <a:ext uri="{FF2B5EF4-FFF2-40B4-BE49-F238E27FC236}">
                <a16:creationId xmlns:a16="http://schemas.microsoft.com/office/drawing/2014/main" id="{5DB87D96-03F6-2083-25DE-0237C39D20F4}"/>
              </a:ext>
            </a:extLst>
          </p:cNvPr>
          <p:cNvSpPr txBox="1"/>
          <p:nvPr/>
        </p:nvSpPr>
        <p:spPr>
          <a:xfrm>
            <a:off x="867656" y="1690688"/>
            <a:ext cx="4330700" cy="1015663"/>
          </a:xfrm>
          <a:prstGeom prst="rect">
            <a:avLst/>
          </a:prstGeom>
          <a:solidFill>
            <a:schemeClr val="accent6">
              <a:lumMod val="75000"/>
            </a:schemeClr>
          </a:solidFill>
        </p:spPr>
        <p:txBody>
          <a:bodyPr wrap="square">
            <a:spAutoFit/>
          </a:bodyPr>
          <a:lstStyle/>
          <a:p>
            <a:pPr algn="ctr"/>
            <a:r>
              <a:rPr lang="en-US" sz="2000" b="0" i="0" dirty="0">
                <a:solidFill>
                  <a:schemeClr val="bg1"/>
                </a:solidFill>
                <a:effectLst/>
                <a:latin typeface="Arial" panose="020B0604020202020204" pitchFamily="34" charset="0"/>
              </a:rPr>
              <a:t>Service Stations: </a:t>
            </a:r>
            <a:r>
              <a:rPr lang="en-US" sz="2000" b="0" i="1" dirty="0">
                <a:solidFill>
                  <a:schemeClr val="bg1"/>
                </a:solidFill>
                <a:effectLst/>
                <a:latin typeface="Arial" panose="020B0604020202020204" pitchFamily="34" charset="0"/>
              </a:rPr>
              <a:t>retail businesses selling gasoline or other motor vehicle fuels.</a:t>
            </a:r>
            <a:endParaRPr lang="en-US" sz="2000" dirty="0">
              <a:solidFill>
                <a:schemeClr val="bg1"/>
              </a:solidFill>
            </a:endParaRPr>
          </a:p>
        </p:txBody>
      </p:sp>
      <p:pic>
        <p:nvPicPr>
          <p:cNvPr id="16" name="Picture 15">
            <a:extLst>
              <a:ext uri="{FF2B5EF4-FFF2-40B4-BE49-F238E27FC236}">
                <a16:creationId xmlns:a16="http://schemas.microsoft.com/office/drawing/2014/main" id="{86E53A3B-B7F1-FCD1-3CB2-BEA8840E1C8E}"/>
              </a:ext>
            </a:extLst>
          </p:cNvPr>
          <p:cNvPicPr>
            <a:picLocks noChangeAspect="1"/>
          </p:cNvPicPr>
          <p:nvPr/>
        </p:nvPicPr>
        <p:blipFill>
          <a:blip r:embed="rId2"/>
          <a:stretch>
            <a:fillRect/>
          </a:stretch>
        </p:blipFill>
        <p:spPr>
          <a:xfrm>
            <a:off x="5592056" y="1964509"/>
            <a:ext cx="6599944" cy="4271648"/>
          </a:xfrm>
          <a:prstGeom prst="rect">
            <a:avLst/>
          </a:prstGeom>
        </p:spPr>
      </p:pic>
      <p:cxnSp>
        <p:nvCxnSpPr>
          <p:cNvPr id="18" name="Straight Arrow Connector 17">
            <a:extLst>
              <a:ext uri="{FF2B5EF4-FFF2-40B4-BE49-F238E27FC236}">
                <a16:creationId xmlns:a16="http://schemas.microsoft.com/office/drawing/2014/main" id="{2899592D-64A3-FC3F-A0AB-02646FC755BE}"/>
              </a:ext>
            </a:extLst>
          </p:cNvPr>
          <p:cNvCxnSpPr>
            <a:cxnSpLocks/>
          </p:cNvCxnSpPr>
          <p:nvPr/>
        </p:nvCxnSpPr>
        <p:spPr>
          <a:xfrm flipV="1">
            <a:off x="5080000" y="3036986"/>
            <a:ext cx="1181100" cy="53163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97B3B5B7-E81D-77DF-F4D5-A51FD792D5F7}"/>
              </a:ext>
            </a:extLst>
          </p:cNvPr>
          <p:cNvCxnSpPr>
            <a:cxnSpLocks/>
          </p:cNvCxnSpPr>
          <p:nvPr/>
        </p:nvCxnSpPr>
        <p:spPr>
          <a:xfrm flipV="1">
            <a:off x="5198356" y="3774222"/>
            <a:ext cx="1570744" cy="3226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27D01264-4C24-5D7B-933D-5ABCDBABF7BA}"/>
              </a:ext>
            </a:extLst>
          </p:cNvPr>
          <p:cNvCxnSpPr>
            <a:cxnSpLocks/>
          </p:cNvCxnSpPr>
          <p:nvPr/>
        </p:nvCxnSpPr>
        <p:spPr>
          <a:xfrm flipV="1">
            <a:off x="3215128" y="4721119"/>
            <a:ext cx="3045972" cy="7903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3" name="Straight Arrow Connector 22">
            <a:extLst>
              <a:ext uri="{FF2B5EF4-FFF2-40B4-BE49-F238E27FC236}">
                <a16:creationId xmlns:a16="http://schemas.microsoft.com/office/drawing/2014/main" id="{3AE4DF5F-C868-0390-438F-5079F752B31F}"/>
              </a:ext>
            </a:extLst>
          </p:cNvPr>
          <p:cNvCxnSpPr>
            <a:cxnSpLocks/>
          </p:cNvCxnSpPr>
          <p:nvPr/>
        </p:nvCxnSpPr>
        <p:spPr>
          <a:xfrm flipV="1">
            <a:off x="5198356" y="4370714"/>
            <a:ext cx="1875544" cy="44258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1244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B356-B4BC-5DF6-380B-22DC52480DC8}"/>
              </a:ext>
            </a:extLst>
          </p:cNvPr>
          <p:cNvSpPr>
            <a:spLocks noGrp="1"/>
          </p:cNvSpPr>
          <p:nvPr>
            <p:ph type="title"/>
          </p:nvPr>
        </p:nvSpPr>
        <p:spPr/>
        <p:txBody>
          <a:bodyPr/>
          <a:lstStyle/>
          <a:p>
            <a:r>
              <a:rPr lang="en-US" dirty="0"/>
              <a:t>Existing Regulations: Service Stations</a:t>
            </a:r>
          </a:p>
        </p:txBody>
      </p:sp>
      <p:sp>
        <p:nvSpPr>
          <p:cNvPr id="3" name="Content Placeholder 2">
            <a:extLst>
              <a:ext uri="{FF2B5EF4-FFF2-40B4-BE49-F238E27FC236}">
                <a16:creationId xmlns:a16="http://schemas.microsoft.com/office/drawing/2014/main" id="{60D32087-32EB-1C51-FCA4-F22990873C18}"/>
              </a:ext>
            </a:extLst>
          </p:cNvPr>
          <p:cNvSpPr>
            <a:spLocks noGrp="1"/>
          </p:cNvSpPr>
          <p:nvPr>
            <p:ph idx="1"/>
          </p:nvPr>
        </p:nvSpPr>
        <p:spPr>
          <a:xfrm>
            <a:off x="838200" y="1825625"/>
            <a:ext cx="6261100" cy="4351338"/>
          </a:xfrm>
        </p:spPr>
        <p:txBody>
          <a:bodyPr/>
          <a:lstStyle/>
          <a:p>
            <a:r>
              <a:rPr lang="en-US" b="0" i="0" dirty="0">
                <a:solidFill>
                  <a:srgbClr val="414141"/>
                </a:solidFill>
                <a:effectLst/>
                <a:latin typeface="Arial" panose="020B0604020202020204" pitchFamily="34" charset="0"/>
              </a:rPr>
              <a:t>New Stations: Comprehensive Design Review and Conditional Use Permit.</a:t>
            </a:r>
          </a:p>
          <a:p>
            <a:pPr lvl="1"/>
            <a:r>
              <a:rPr lang="en-US" dirty="0">
                <a:solidFill>
                  <a:srgbClr val="414141"/>
                </a:solidFill>
                <a:latin typeface="Arial" panose="020B0604020202020204" pitchFamily="34" charset="0"/>
              </a:rPr>
              <a:t>L</a:t>
            </a:r>
            <a:r>
              <a:rPr lang="en-US" b="0" i="0" dirty="0">
                <a:solidFill>
                  <a:srgbClr val="414141"/>
                </a:solidFill>
                <a:effectLst/>
                <a:latin typeface="Arial" panose="020B0604020202020204" pitchFamily="34" charset="0"/>
              </a:rPr>
              <a:t>ocation requirements </a:t>
            </a:r>
          </a:p>
          <a:p>
            <a:pPr lvl="1"/>
            <a:r>
              <a:rPr lang="en-US" b="0" i="0" dirty="0">
                <a:solidFill>
                  <a:srgbClr val="414141"/>
                </a:solidFill>
                <a:effectLst/>
                <a:latin typeface="Arial" panose="020B0604020202020204" pitchFamily="34" charset="0"/>
              </a:rPr>
              <a:t>Development and design standards</a:t>
            </a:r>
          </a:p>
          <a:p>
            <a:r>
              <a:rPr lang="en-US" b="0" i="0" dirty="0">
                <a:solidFill>
                  <a:srgbClr val="414141"/>
                </a:solidFill>
                <a:effectLst/>
                <a:latin typeface="Arial" panose="020B0604020202020204" pitchFamily="34" charset="0"/>
              </a:rPr>
              <a:t>Existing service stations and modifications to existing service stations are generally exempt from the regulations in Chapter 17.34. </a:t>
            </a:r>
            <a:endParaRPr lang="en-US" dirty="0"/>
          </a:p>
        </p:txBody>
      </p:sp>
      <p:sp>
        <p:nvSpPr>
          <p:cNvPr id="4" name="TextBox 3">
            <a:extLst>
              <a:ext uri="{FF2B5EF4-FFF2-40B4-BE49-F238E27FC236}">
                <a16:creationId xmlns:a16="http://schemas.microsoft.com/office/drawing/2014/main" id="{D16213A7-85C3-A2BA-B4CB-CA8BFD33C4B9}"/>
              </a:ext>
            </a:extLst>
          </p:cNvPr>
          <p:cNvSpPr txBox="1"/>
          <p:nvPr/>
        </p:nvSpPr>
        <p:spPr>
          <a:xfrm>
            <a:off x="7381082" y="1559358"/>
            <a:ext cx="4200525" cy="2031325"/>
          </a:xfrm>
          <a:prstGeom prst="rect">
            <a:avLst/>
          </a:prstGeom>
          <a:solidFill>
            <a:schemeClr val="accent6">
              <a:lumMod val="75000"/>
            </a:schemeClr>
          </a:solidFill>
        </p:spPr>
        <p:txBody>
          <a:bodyPr wrap="square">
            <a:spAutoFit/>
          </a:bodyPr>
          <a:lstStyle/>
          <a:p>
            <a:pPr algn="ctr"/>
            <a:r>
              <a:rPr lang="en-US" b="0" i="1" dirty="0">
                <a:solidFill>
                  <a:schemeClr val="bg1"/>
                </a:solidFill>
                <a:effectLst/>
                <a:latin typeface="Arial" panose="020B0604020202020204" pitchFamily="34" charset="0"/>
              </a:rPr>
              <a:t> Chapter 17.44 incentivizes the expansion, modification, or retrofit of an existing service station to incorporate biodiesel or other alternative fuels or charging stations for electric vehicles via simple administrative plan check procedures.  </a:t>
            </a:r>
            <a:endParaRPr lang="en-US" i="1" dirty="0">
              <a:solidFill>
                <a:schemeClr val="bg1"/>
              </a:solidFill>
            </a:endParaRPr>
          </a:p>
        </p:txBody>
      </p:sp>
      <p:sp>
        <p:nvSpPr>
          <p:cNvPr id="5" name="TextBox 4">
            <a:extLst>
              <a:ext uri="{FF2B5EF4-FFF2-40B4-BE49-F238E27FC236}">
                <a16:creationId xmlns:a16="http://schemas.microsoft.com/office/drawing/2014/main" id="{D76B95BC-1D00-DE1C-D74B-670BE2E540C8}"/>
              </a:ext>
            </a:extLst>
          </p:cNvPr>
          <p:cNvSpPr txBox="1"/>
          <p:nvPr/>
        </p:nvSpPr>
        <p:spPr>
          <a:xfrm>
            <a:off x="7381081" y="4227374"/>
            <a:ext cx="4200526" cy="1754326"/>
          </a:xfrm>
          <a:prstGeom prst="rect">
            <a:avLst/>
          </a:prstGeom>
          <a:solidFill>
            <a:schemeClr val="accent4">
              <a:lumMod val="75000"/>
            </a:schemeClr>
          </a:solidFill>
        </p:spPr>
        <p:txBody>
          <a:bodyPr wrap="square">
            <a:spAutoFit/>
          </a:bodyPr>
          <a:lstStyle/>
          <a:p>
            <a:pPr algn="ctr"/>
            <a:r>
              <a:rPr lang="en-US" b="0" i="1" dirty="0">
                <a:solidFill>
                  <a:schemeClr val="bg1"/>
                </a:solidFill>
                <a:effectLst/>
                <a:latin typeface="Arial" panose="020B0604020202020204" pitchFamily="34" charset="0"/>
              </a:rPr>
              <a:t>Chapter 17.34 also specifies that grounds for revocation of the CUP for a service station include discontinuation of the station for any reason for a continuous period in excess of 180 days. </a:t>
            </a:r>
            <a:endParaRPr lang="en-US" i="1" dirty="0">
              <a:solidFill>
                <a:schemeClr val="bg1"/>
              </a:solidFill>
            </a:endParaRPr>
          </a:p>
        </p:txBody>
      </p:sp>
    </p:spTree>
    <p:extLst>
      <p:ext uri="{BB962C8B-B14F-4D97-AF65-F5344CB8AC3E}">
        <p14:creationId xmlns:p14="http://schemas.microsoft.com/office/powerpoint/2010/main" val="138840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6C77B0-2680-E4D9-7F48-8A29A9D9DE1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Existing Service Stations in Pinole</a:t>
            </a:r>
          </a:p>
        </p:txBody>
      </p:sp>
      <p:pic>
        <p:nvPicPr>
          <p:cNvPr id="2051" name="Picture 3">
            <a:extLst>
              <a:ext uri="{FF2B5EF4-FFF2-40B4-BE49-F238E27FC236}">
                <a16:creationId xmlns:a16="http://schemas.microsoft.com/office/drawing/2014/main" id="{5BCC9B8D-2F47-D8A5-BEFB-EC108DE03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04" y="1924820"/>
            <a:ext cx="6074925" cy="47299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1B15E5A-01FF-C900-33CA-496B25EE0329}"/>
              </a:ext>
            </a:extLst>
          </p:cNvPr>
          <p:cNvGraphicFramePr>
            <a:graphicFrameLocks noGrp="1"/>
          </p:cNvGraphicFramePr>
          <p:nvPr>
            <p:extLst>
              <p:ext uri="{D42A27DB-BD31-4B8C-83A1-F6EECF244321}">
                <p14:modId xmlns:p14="http://schemas.microsoft.com/office/powerpoint/2010/main" val="3894694941"/>
              </p:ext>
            </p:extLst>
          </p:nvPr>
        </p:nvGraphicFramePr>
        <p:xfrm>
          <a:off x="6412397" y="1728639"/>
          <a:ext cx="5575299" cy="5070460"/>
        </p:xfrm>
        <a:graphic>
          <a:graphicData uri="http://schemas.openxmlformats.org/drawingml/2006/table">
            <a:tbl>
              <a:tblPr/>
              <a:tblGrid>
                <a:gridCol w="633320">
                  <a:extLst>
                    <a:ext uri="{9D8B030D-6E8A-4147-A177-3AD203B41FA5}">
                      <a16:colId xmlns:a16="http://schemas.microsoft.com/office/drawing/2014/main" val="2449873460"/>
                    </a:ext>
                  </a:extLst>
                </a:gridCol>
                <a:gridCol w="1254784">
                  <a:extLst>
                    <a:ext uri="{9D8B030D-6E8A-4147-A177-3AD203B41FA5}">
                      <a16:colId xmlns:a16="http://schemas.microsoft.com/office/drawing/2014/main" val="2546054230"/>
                    </a:ext>
                  </a:extLst>
                </a:gridCol>
                <a:gridCol w="1401783">
                  <a:extLst>
                    <a:ext uri="{9D8B030D-6E8A-4147-A177-3AD203B41FA5}">
                      <a16:colId xmlns:a16="http://schemas.microsoft.com/office/drawing/2014/main" val="2422289097"/>
                    </a:ext>
                  </a:extLst>
                </a:gridCol>
                <a:gridCol w="1105845">
                  <a:extLst>
                    <a:ext uri="{9D8B030D-6E8A-4147-A177-3AD203B41FA5}">
                      <a16:colId xmlns:a16="http://schemas.microsoft.com/office/drawing/2014/main" val="1101390317"/>
                    </a:ext>
                  </a:extLst>
                </a:gridCol>
                <a:gridCol w="1179567">
                  <a:extLst>
                    <a:ext uri="{9D8B030D-6E8A-4147-A177-3AD203B41FA5}">
                      <a16:colId xmlns:a16="http://schemas.microsoft.com/office/drawing/2014/main" val="2156295096"/>
                    </a:ext>
                  </a:extLst>
                </a:gridCol>
              </a:tblGrid>
              <a:tr h="573841">
                <a:tc>
                  <a:txBody>
                    <a:bodyPr/>
                    <a:lstStyle/>
                    <a:p>
                      <a:pPr algn="ctr" fontAlgn="t"/>
                      <a:r>
                        <a:rPr lang="en-US" sz="1200" b="1" dirty="0">
                          <a:solidFill>
                            <a:schemeClr val="tx1"/>
                          </a:solidFill>
                          <a:effectLst/>
                          <a:latin typeface="Arial" panose="020B0604020202020204" pitchFamily="34" charset="0"/>
                          <a:cs typeface="Arial" panose="020B0604020202020204" pitchFamily="34" charset="0"/>
                        </a:rPr>
                        <a:t>ID</a:t>
                      </a: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b="1" dirty="0">
                          <a:solidFill>
                            <a:schemeClr val="tx1"/>
                          </a:solidFill>
                          <a:effectLst/>
                          <a:latin typeface="Arial" panose="020B0604020202020204" pitchFamily="34" charset="0"/>
                          <a:cs typeface="Arial" panose="020B0604020202020204" pitchFamily="34" charset="0"/>
                        </a:rPr>
                        <a:t>Station</a:t>
                      </a: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b="1" dirty="0">
                          <a:solidFill>
                            <a:schemeClr val="tx1"/>
                          </a:solidFill>
                          <a:effectLst/>
                          <a:latin typeface="Arial" panose="020B0604020202020204" pitchFamily="34" charset="0"/>
                          <a:cs typeface="Arial" panose="020B0604020202020204" pitchFamily="34" charset="0"/>
                        </a:rPr>
                        <a:t>Address</a:t>
                      </a:r>
                      <a:br>
                        <a:rPr lang="en-US" sz="1200" b="1"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b="1" dirty="0">
                          <a:solidFill>
                            <a:schemeClr val="tx1"/>
                          </a:solidFill>
                          <a:effectLst/>
                          <a:latin typeface="Arial" panose="020B0604020202020204" pitchFamily="34" charset="0"/>
                          <a:cs typeface="Arial" panose="020B0604020202020204" pitchFamily="34" charset="0"/>
                        </a:rPr>
                        <a:t>Zoning District</a:t>
                      </a:r>
                      <a:br>
                        <a:rPr lang="en-US" sz="1200" b="1"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b="1">
                          <a:solidFill>
                            <a:schemeClr val="tx1"/>
                          </a:solidFill>
                          <a:effectLst/>
                          <a:latin typeface="Arial" panose="020B0604020202020204" pitchFamily="34" charset="0"/>
                          <a:cs typeface="Arial" panose="020B0604020202020204" pitchFamily="34" charset="0"/>
                        </a:rPr>
                        <a:t>Built (effective year)</a:t>
                      </a:r>
                      <a:br>
                        <a:rPr lang="en-US" sz="1200" b="1">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78118591"/>
                  </a:ext>
                </a:extLst>
              </a:tr>
              <a:tr h="751912">
                <a:tc>
                  <a:txBody>
                    <a:bodyPr/>
                    <a:lstStyle/>
                    <a:p>
                      <a:pPr algn="ctr" fontAlgn="t"/>
                      <a:r>
                        <a:rPr lang="en-US" sz="1200">
                          <a:solidFill>
                            <a:schemeClr val="tx1"/>
                          </a:solidFill>
                          <a:effectLst/>
                          <a:latin typeface="Arial" panose="020B0604020202020204" pitchFamily="34" charset="0"/>
                          <a:cs typeface="Arial" panose="020B0604020202020204" pitchFamily="34" charset="0"/>
                        </a:rPr>
                        <a:t>1</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ARCO</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fi-FI" sz="1200">
                          <a:solidFill>
                            <a:schemeClr val="tx1"/>
                          </a:solidFill>
                          <a:effectLst/>
                          <a:latin typeface="Arial" panose="020B0604020202020204" pitchFamily="34" charset="0"/>
                          <a:cs typeface="Arial" panose="020B0604020202020204" pitchFamily="34" charset="0"/>
                        </a:rPr>
                        <a:t>2737 &amp; 2747 Pinole Valley Rd</a:t>
                      </a:r>
                      <a:br>
                        <a:rPr lang="fi-FI" sz="1200">
                          <a:solidFill>
                            <a:schemeClr val="tx1"/>
                          </a:solidFill>
                          <a:effectLst/>
                          <a:latin typeface="Arial" panose="020B0604020202020204" pitchFamily="34" charset="0"/>
                          <a:cs typeface="Arial" panose="020B0604020202020204" pitchFamily="34" charset="0"/>
                        </a:rPr>
                      </a:br>
                      <a:endParaRPr lang="fi-FI"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CMU (Commercial Mixed Use)</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1976</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756113607"/>
                  </a:ext>
                </a:extLst>
              </a:tr>
              <a:tr h="573841">
                <a:tc>
                  <a:txBody>
                    <a:bodyPr/>
                    <a:lstStyle/>
                    <a:p>
                      <a:pPr algn="ctr" fontAlgn="t"/>
                      <a:r>
                        <a:rPr lang="en-US" sz="1200">
                          <a:solidFill>
                            <a:schemeClr val="tx1"/>
                          </a:solidFill>
                          <a:effectLst/>
                          <a:latin typeface="Arial" panose="020B0604020202020204" pitchFamily="34" charset="0"/>
                          <a:cs typeface="Arial" panose="020B0604020202020204" pitchFamily="34" charset="0"/>
                        </a:rPr>
                        <a:t>2</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Chevron - Pinole Valley</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2695 Pinole Valley Rd</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CMU</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1959 (1970)</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50651739"/>
                  </a:ext>
                </a:extLst>
              </a:tr>
              <a:tr h="395770">
                <a:tc>
                  <a:txBody>
                    <a:bodyPr/>
                    <a:lstStyle/>
                    <a:p>
                      <a:pPr algn="ctr" fontAlgn="t"/>
                      <a:r>
                        <a:rPr lang="en-US" sz="1200">
                          <a:solidFill>
                            <a:schemeClr val="tx1"/>
                          </a:solidFill>
                          <a:effectLst/>
                          <a:latin typeface="Arial" panose="020B0604020202020204" pitchFamily="34" charset="0"/>
                          <a:cs typeface="Arial" panose="020B0604020202020204" pitchFamily="34" charset="0"/>
                        </a:rPr>
                        <a:t>3</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Pump House</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700 Tennent Ave</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CMU</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1961 (1965)</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686062284"/>
                  </a:ext>
                </a:extLst>
              </a:tr>
              <a:tr h="573841">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4</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Grand</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1390 San Pablo Ave</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CMU</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1984</a:t>
                      </a:r>
                      <a:br>
                        <a:rPr lang="en-US" sz="1200">
                          <a:solidFill>
                            <a:schemeClr val="tx1"/>
                          </a:solidFill>
                          <a:effectLst/>
                          <a:latin typeface="Arial" panose="020B0604020202020204" pitchFamily="34" charset="0"/>
                          <a:cs typeface="Arial" panose="020B0604020202020204" pitchFamily="34" charset="0"/>
                        </a:rPr>
                      </a:b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4647466"/>
                  </a:ext>
                </a:extLst>
              </a:tr>
              <a:tr h="573841">
                <a:tc>
                  <a:txBody>
                    <a:bodyPr/>
                    <a:lstStyle/>
                    <a:p>
                      <a:pPr algn="ctr" fontAlgn="t"/>
                      <a:r>
                        <a:rPr lang="en-US" sz="1200">
                          <a:solidFill>
                            <a:schemeClr val="tx1"/>
                          </a:solidFill>
                          <a:effectLst/>
                          <a:latin typeface="Arial" panose="020B0604020202020204" pitchFamily="34" charset="0"/>
                          <a:cs typeface="Arial" panose="020B0604020202020204" pitchFamily="34" charset="0"/>
                        </a:rPr>
                        <a:t>5</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Smart Stop</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1007 San Pablo Ave</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CMU</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b="0" i="0">
                          <a:solidFill>
                            <a:schemeClr val="tx1"/>
                          </a:solidFill>
                          <a:effectLst/>
                          <a:latin typeface="Arial" panose="020B0604020202020204" pitchFamily="34" charset="0"/>
                          <a:cs typeface="Arial" panose="020B0604020202020204" pitchFamily="34" charset="0"/>
                        </a:rPr>
                        <a:t>1984</a:t>
                      </a:r>
                      <a:r>
                        <a:rPr lang="en-US" sz="1200">
                          <a:solidFill>
                            <a:schemeClr val="tx1"/>
                          </a:solidFill>
                          <a:effectLst/>
                          <a:latin typeface="Arial" panose="020B0604020202020204" pitchFamily="34" charset="0"/>
                          <a:cs typeface="Arial" panose="020B0604020202020204" pitchFamily="34" charset="0"/>
                        </a:rPr>
                        <a:t> </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669458936"/>
                  </a:ext>
                </a:extLst>
              </a:tr>
              <a:tr h="371336">
                <a:tc>
                  <a:txBody>
                    <a:bodyPr/>
                    <a:lstStyle/>
                    <a:p>
                      <a:pPr algn="ctr" fontAlgn="t"/>
                      <a:r>
                        <a:rPr lang="en-US" sz="1200">
                          <a:solidFill>
                            <a:schemeClr val="tx1"/>
                          </a:solidFill>
                          <a:effectLst/>
                          <a:latin typeface="Arial" panose="020B0604020202020204" pitchFamily="34" charset="0"/>
                          <a:cs typeface="Arial" panose="020B0604020202020204" pitchFamily="34" charset="0"/>
                        </a:rPr>
                        <a:t>6</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Chevron - Appian Way</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2298 Appian Way</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CMU</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1967 (1980)</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432106738"/>
                  </a:ext>
                </a:extLst>
              </a:tr>
              <a:tr h="573841">
                <a:tc>
                  <a:txBody>
                    <a:bodyPr/>
                    <a:lstStyle/>
                    <a:p>
                      <a:pPr algn="ctr" fontAlgn="t"/>
                      <a:r>
                        <a:rPr lang="en-US" sz="1200">
                          <a:solidFill>
                            <a:schemeClr val="tx1"/>
                          </a:solidFill>
                          <a:effectLst/>
                          <a:latin typeface="Arial" panose="020B0604020202020204" pitchFamily="34" charset="0"/>
                          <a:cs typeface="Arial" panose="020B0604020202020204" pitchFamily="34" charset="0"/>
                        </a:rPr>
                        <a:t>7</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Shell</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a:solidFill>
                            <a:schemeClr val="tx1"/>
                          </a:solidFill>
                          <a:effectLst/>
                          <a:latin typeface="Arial" panose="020B0604020202020204" pitchFamily="34" charset="0"/>
                          <a:cs typeface="Arial" panose="020B0604020202020204" pitchFamily="34" charset="0"/>
                        </a:rPr>
                        <a:t>1401 Fitzgerald Dr</a:t>
                      </a:r>
                      <a:br>
                        <a:rPr lang="en-US" sz="1200">
                          <a:solidFill>
                            <a:schemeClr val="tx1"/>
                          </a:solidFill>
                          <a:effectLst/>
                          <a:latin typeface="Arial" panose="020B0604020202020204" pitchFamily="34" charset="0"/>
                          <a:cs typeface="Arial" panose="020B0604020202020204" pitchFamily="34" charset="0"/>
                        </a:rPr>
                      </a:br>
                      <a:endParaRPr lang="en-US" sz="120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RC </a:t>
                      </a:r>
                      <a:br>
                        <a:rPr lang="en-US" sz="1200" dirty="0">
                          <a:solidFill>
                            <a:schemeClr val="tx1"/>
                          </a:solidFill>
                          <a:effectLst/>
                          <a:latin typeface="Arial" panose="020B0604020202020204" pitchFamily="34" charset="0"/>
                          <a:cs typeface="Arial" panose="020B0604020202020204" pitchFamily="34" charset="0"/>
                        </a:rPr>
                      </a:br>
                      <a:r>
                        <a:rPr lang="en-US" sz="1200" dirty="0">
                          <a:solidFill>
                            <a:schemeClr val="tx1"/>
                          </a:solidFill>
                          <a:effectLst/>
                          <a:latin typeface="Arial" panose="020B0604020202020204" pitchFamily="34" charset="0"/>
                          <a:cs typeface="Arial" panose="020B0604020202020204" pitchFamily="34" charset="0"/>
                        </a:rPr>
                        <a:t>(Regional Commercial)</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1999 (2000)</a:t>
                      </a:r>
                      <a:br>
                        <a:rPr lang="en-US" sz="1200" dirty="0">
                          <a:solidFill>
                            <a:schemeClr val="tx1"/>
                          </a:solidFill>
                          <a:effectLst/>
                          <a:latin typeface="Arial" panose="020B0604020202020204" pitchFamily="34" charset="0"/>
                          <a:cs typeface="Arial" panose="020B0604020202020204" pitchFamily="34" charset="0"/>
                        </a:rPr>
                      </a:br>
                      <a:endParaRPr lang="en-US" sz="1200" dirty="0">
                        <a:solidFill>
                          <a:schemeClr val="tx1"/>
                        </a:solidFill>
                        <a:effectLst/>
                        <a:latin typeface="Arial" panose="020B0604020202020204" pitchFamily="34" charset="0"/>
                        <a:cs typeface="Arial" panose="020B0604020202020204" pitchFamily="34" charset="0"/>
                      </a:endParaRP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573147822"/>
                  </a:ext>
                </a:extLst>
              </a:tr>
              <a:tr h="538636">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8</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1401 Fitzgerald</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2401 Appian Way</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solidFill>
                            <a:schemeClr val="tx1"/>
                          </a:solidFill>
                          <a:effectLst/>
                          <a:latin typeface="Arial" panose="020B0604020202020204" pitchFamily="34" charset="0"/>
                          <a:cs typeface="Arial" panose="020B0604020202020204" pitchFamily="34" charset="0"/>
                        </a:rPr>
                        <a:t>CMU</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b="0" i="0" dirty="0">
                          <a:solidFill>
                            <a:schemeClr val="tx1"/>
                          </a:solidFill>
                          <a:effectLst/>
                          <a:latin typeface="Arial" panose="020B0604020202020204" pitchFamily="34" charset="0"/>
                          <a:cs typeface="Arial" panose="020B0604020202020204" pitchFamily="34" charset="0"/>
                        </a:rPr>
                        <a:t>1999 (2000)</a:t>
                      </a:r>
                      <a:r>
                        <a:rPr lang="en-US" sz="1200" dirty="0">
                          <a:solidFill>
                            <a:schemeClr val="tx1"/>
                          </a:solidFill>
                          <a:effectLst/>
                          <a:latin typeface="Arial" panose="020B0604020202020204" pitchFamily="34" charset="0"/>
                          <a:cs typeface="Arial" panose="020B0604020202020204" pitchFamily="34" charset="0"/>
                        </a:rPr>
                        <a:t> </a:t>
                      </a:r>
                    </a:p>
                  </a:txBody>
                  <a:tcPr marL="20349" marR="20349" marT="20349" marB="2034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34594049"/>
                  </a:ext>
                </a:extLst>
              </a:tr>
            </a:tbl>
          </a:graphicData>
        </a:graphic>
      </p:graphicFrame>
    </p:spTree>
    <p:extLst>
      <p:ext uri="{BB962C8B-B14F-4D97-AF65-F5344CB8AC3E}">
        <p14:creationId xmlns:p14="http://schemas.microsoft.com/office/powerpoint/2010/main" val="483456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1702</Words>
  <Application>Microsoft Office PowerPoint</Application>
  <PresentationFormat>Widescreen</PresentationFormat>
  <Paragraphs>228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inherit</vt:lpstr>
      <vt:lpstr>Inter</vt:lpstr>
      <vt:lpstr>Office Theme</vt:lpstr>
      <vt:lpstr>Discussion of Prohibition of New &amp; Expanded or Reconstructed Service Stations in Pinole</vt:lpstr>
      <vt:lpstr>Background &amp; Tonight’s Agenda</vt:lpstr>
      <vt:lpstr>State Legislation Related to Gas Vehicles</vt:lpstr>
      <vt:lpstr>Gas/Service Station Regulation in Other Communities</vt:lpstr>
      <vt:lpstr>General Approach to Enacting Regulations</vt:lpstr>
      <vt:lpstr>Climate Emergency Policies in Pinole</vt:lpstr>
      <vt:lpstr>Where are Service Stations in Pinole Allowed?</vt:lpstr>
      <vt:lpstr>Existing Regulations: Service Stations</vt:lpstr>
      <vt:lpstr>Existing Service Stations in Pinole</vt:lpstr>
      <vt:lpstr>Gas Sales Tax Information</vt:lpstr>
      <vt:lpstr>Non-Conforming Use Regulations in Pinole</vt:lpstr>
      <vt:lpstr>Options for Next Steps</vt:lpstr>
      <vt:lpstr>Fiscal Impact</vt:lpstr>
      <vt:lpstr>Options for next steps</vt:lpstr>
      <vt:lpstr>Staff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Lilly Whalen</dc:creator>
  <cp:lastModifiedBy>Lilly Whalen</cp:lastModifiedBy>
  <cp:revision>7</cp:revision>
  <dcterms:created xsi:type="dcterms:W3CDTF">2024-01-29T16:44:43Z</dcterms:created>
  <dcterms:modified xsi:type="dcterms:W3CDTF">2024-01-30T22:46:08Z</dcterms:modified>
</cp:coreProperties>
</file>